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4" r:id="rId1"/>
  </p:sldMasterIdLst>
  <p:notesMasterIdLst>
    <p:notesMasterId r:id="rId62"/>
  </p:notesMasterIdLst>
  <p:sldIdLst>
    <p:sldId id="258" r:id="rId2"/>
    <p:sldId id="355" r:id="rId3"/>
    <p:sldId id="356" r:id="rId4"/>
    <p:sldId id="357" r:id="rId5"/>
    <p:sldId id="358" r:id="rId6"/>
    <p:sldId id="362" r:id="rId7"/>
    <p:sldId id="363" r:id="rId8"/>
    <p:sldId id="271" r:id="rId9"/>
    <p:sldId id="261" r:id="rId10"/>
    <p:sldId id="266" r:id="rId11"/>
    <p:sldId id="272" r:id="rId12"/>
    <p:sldId id="267" r:id="rId13"/>
    <p:sldId id="268" r:id="rId14"/>
    <p:sldId id="274" r:id="rId15"/>
    <p:sldId id="275" r:id="rId16"/>
    <p:sldId id="278" r:id="rId17"/>
    <p:sldId id="279" r:id="rId18"/>
    <p:sldId id="280" r:id="rId19"/>
    <p:sldId id="281" r:id="rId20"/>
    <p:sldId id="282" r:id="rId21"/>
    <p:sldId id="283" r:id="rId22"/>
    <p:sldId id="270" r:id="rId23"/>
    <p:sldId id="327" r:id="rId24"/>
    <p:sldId id="328" r:id="rId25"/>
    <p:sldId id="359" r:id="rId26"/>
    <p:sldId id="326" r:id="rId27"/>
    <p:sldId id="273" r:id="rId28"/>
    <p:sldId id="331" r:id="rId29"/>
    <p:sldId id="277" r:id="rId30"/>
    <p:sldId id="332" r:id="rId31"/>
    <p:sldId id="276" r:id="rId32"/>
    <p:sldId id="333" r:id="rId33"/>
    <p:sldId id="330" r:id="rId34"/>
    <p:sldId id="336" r:id="rId35"/>
    <p:sldId id="337" r:id="rId36"/>
    <p:sldId id="335" r:id="rId37"/>
    <p:sldId id="353" r:id="rId38"/>
    <p:sldId id="342" r:id="rId39"/>
    <p:sldId id="338" r:id="rId40"/>
    <p:sldId id="334" r:id="rId41"/>
    <p:sldId id="269" r:id="rId42"/>
    <p:sldId id="339" r:id="rId43"/>
    <p:sldId id="341" r:id="rId44"/>
    <p:sldId id="340" r:id="rId45"/>
    <p:sldId id="329" r:id="rId46"/>
    <p:sldId id="352" r:id="rId47"/>
    <p:sldId id="345" r:id="rId48"/>
    <p:sldId id="350" r:id="rId49"/>
    <p:sldId id="366" r:id="rId50"/>
    <p:sldId id="364" r:id="rId51"/>
    <p:sldId id="365" r:id="rId52"/>
    <p:sldId id="360" r:id="rId53"/>
    <p:sldId id="351" r:id="rId54"/>
    <p:sldId id="354" r:id="rId55"/>
    <p:sldId id="346" r:id="rId56"/>
    <p:sldId id="344" r:id="rId57"/>
    <p:sldId id="343" r:id="rId58"/>
    <p:sldId id="348" r:id="rId59"/>
    <p:sldId id="349" r:id="rId60"/>
    <p:sldId id="265" r:id="rId61"/>
  </p:sldIdLst>
  <p:sldSz cx="12192000" cy="6858000"/>
  <p:notesSz cx="6858000" cy="9144000"/>
  <p:embeddedFontLst>
    <p:embeddedFont>
      <p:font typeface="Montserrat" panose="00000500000000000000" pitchFamily="2" charset="-52"/>
      <p:regular r:id="rId63"/>
      <p:bold r:id="rId64"/>
      <p:italic r:id="rId65"/>
      <p:boldItalic r:id="rId66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864F0344-76AA-43CE-9363-DD3F6306EDAD}">
          <p14:sldIdLst>
            <p14:sldId id="258"/>
            <p14:sldId id="355"/>
            <p14:sldId id="356"/>
            <p14:sldId id="357"/>
            <p14:sldId id="358"/>
            <p14:sldId id="362"/>
            <p14:sldId id="363"/>
            <p14:sldId id="271"/>
            <p14:sldId id="261"/>
            <p14:sldId id="266"/>
            <p14:sldId id="272"/>
            <p14:sldId id="267"/>
            <p14:sldId id="268"/>
            <p14:sldId id="274"/>
            <p14:sldId id="275"/>
            <p14:sldId id="278"/>
            <p14:sldId id="279"/>
            <p14:sldId id="280"/>
            <p14:sldId id="281"/>
            <p14:sldId id="282"/>
            <p14:sldId id="283"/>
            <p14:sldId id="270"/>
            <p14:sldId id="327"/>
            <p14:sldId id="328"/>
            <p14:sldId id="359"/>
            <p14:sldId id="326"/>
            <p14:sldId id="273"/>
            <p14:sldId id="331"/>
            <p14:sldId id="277"/>
            <p14:sldId id="332"/>
            <p14:sldId id="276"/>
            <p14:sldId id="333"/>
            <p14:sldId id="330"/>
            <p14:sldId id="336"/>
            <p14:sldId id="337"/>
            <p14:sldId id="335"/>
            <p14:sldId id="353"/>
            <p14:sldId id="342"/>
            <p14:sldId id="338"/>
            <p14:sldId id="334"/>
            <p14:sldId id="269"/>
            <p14:sldId id="339"/>
            <p14:sldId id="341"/>
            <p14:sldId id="340"/>
            <p14:sldId id="329"/>
            <p14:sldId id="352"/>
            <p14:sldId id="345"/>
            <p14:sldId id="350"/>
            <p14:sldId id="366"/>
            <p14:sldId id="364"/>
            <p14:sldId id="365"/>
            <p14:sldId id="360"/>
            <p14:sldId id="351"/>
            <p14:sldId id="354"/>
            <p14:sldId id="346"/>
            <p14:sldId id="344"/>
            <p14:sldId id="343"/>
            <p14:sldId id="348"/>
            <p14:sldId id="349"/>
            <p14:sldId id="265"/>
          </p14:sldIdLst>
        </p14:section>
      </p14:sectionLst>
    </p:ex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46C2A"/>
    <a:srgbClr val="FF7300"/>
    <a:srgbClr val="0055BB"/>
    <a:srgbClr val="0061AF"/>
    <a:srgbClr val="8F9092"/>
    <a:srgbClr val="DDDEDE"/>
    <a:srgbClr val="222A3F"/>
    <a:srgbClr val="00BB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196" autoAdjust="0"/>
    <p:restoredTop sz="80702" autoAdjust="0"/>
  </p:normalViewPr>
  <p:slideViewPr>
    <p:cSldViewPr snapToGrid="0" showGuides="1">
      <p:cViewPr varScale="1">
        <p:scale>
          <a:sx n="90" d="100"/>
          <a:sy n="90" d="100"/>
        </p:scale>
        <p:origin x="1320" y="84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1.fntdata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4.fntdata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2.fntdata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74F3D20-C5FF-4666-A63C-E608AD035A61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</dgm:pt>
    <dgm:pt modelId="{1B312845-5FBC-4DDF-AE2A-9E57B1225C7E}">
      <dgm:prSet phldrT="[Текст]"/>
      <dgm:spPr/>
      <dgm:t>
        <a:bodyPr/>
        <a:lstStyle/>
        <a:p>
          <a:r>
            <a:rPr lang="ru-RU" dirty="0"/>
            <a:t>1764 год</a:t>
          </a:r>
          <a:br>
            <a:rPr lang="ru-RU" dirty="0"/>
          </a:br>
          <a:br>
            <a:rPr lang="ru-RU" dirty="0"/>
          </a:br>
          <a:r>
            <a:rPr lang="ru-RU" dirty="0"/>
            <a:t>Теорема </a:t>
          </a:r>
          <a:r>
            <a:rPr lang="ru-RU" dirty="0" err="1"/>
            <a:t>Баеса</a:t>
          </a:r>
          <a:endParaRPr lang="ru-RU" dirty="0"/>
        </a:p>
        <a:p>
          <a:endParaRPr lang="ru-RU" dirty="0"/>
        </a:p>
        <a:p>
          <a:endParaRPr lang="ru-RU" dirty="0"/>
        </a:p>
      </dgm:t>
    </dgm:pt>
    <dgm:pt modelId="{22839EAE-1C8D-4198-BAF6-09336959CA80}" type="parTrans" cxnId="{9DCC0150-315A-458E-99A9-FE9DE498D044}">
      <dgm:prSet/>
      <dgm:spPr/>
      <dgm:t>
        <a:bodyPr/>
        <a:lstStyle/>
        <a:p>
          <a:endParaRPr lang="ru-RU"/>
        </a:p>
      </dgm:t>
    </dgm:pt>
    <dgm:pt modelId="{B293433F-550E-4F7B-A901-055CD48E3766}" type="sibTrans" cxnId="{9DCC0150-315A-458E-99A9-FE9DE498D044}">
      <dgm:prSet/>
      <dgm:spPr/>
      <dgm:t>
        <a:bodyPr/>
        <a:lstStyle/>
        <a:p>
          <a:endParaRPr lang="ru-RU"/>
        </a:p>
      </dgm:t>
    </dgm:pt>
    <dgm:pt modelId="{042DB199-5627-424B-853A-037F2028D831}">
      <dgm:prSet phldrT="[Текст]"/>
      <dgm:spPr/>
      <dgm:t>
        <a:bodyPr/>
        <a:lstStyle/>
        <a:p>
          <a:r>
            <a:rPr lang="ru-RU" dirty="0"/>
            <a:t>1847 год</a:t>
          </a:r>
        </a:p>
        <a:p>
          <a:endParaRPr lang="ru-RU" dirty="0"/>
        </a:p>
        <a:p>
          <a:r>
            <a:rPr lang="ru-RU" dirty="0"/>
            <a:t>Создана Булева логика</a:t>
          </a:r>
        </a:p>
      </dgm:t>
    </dgm:pt>
    <dgm:pt modelId="{436DB237-77EE-4B6D-A170-F79AB8C90B95}" type="parTrans" cxnId="{2669A868-568D-449A-BCF6-7D18415BE38A}">
      <dgm:prSet/>
      <dgm:spPr/>
      <dgm:t>
        <a:bodyPr/>
        <a:lstStyle/>
        <a:p>
          <a:endParaRPr lang="ru-RU"/>
        </a:p>
      </dgm:t>
    </dgm:pt>
    <dgm:pt modelId="{6940DC10-DA29-4199-976F-D80349C8A897}" type="sibTrans" cxnId="{2669A868-568D-449A-BCF6-7D18415BE38A}">
      <dgm:prSet/>
      <dgm:spPr/>
      <dgm:t>
        <a:bodyPr/>
        <a:lstStyle/>
        <a:p>
          <a:endParaRPr lang="ru-RU"/>
        </a:p>
      </dgm:t>
    </dgm:pt>
    <dgm:pt modelId="{4C883160-B06C-4AAE-B30F-F5C9B8392EAA}">
      <dgm:prSet phldrT="[Текст]"/>
      <dgm:spPr/>
      <dgm:t>
        <a:bodyPr/>
        <a:lstStyle/>
        <a:p>
          <a:r>
            <a:rPr lang="ru-RU" dirty="0"/>
            <a:t>1936 год</a:t>
          </a:r>
        </a:p>
        <a:p>
          <a:endParaRPr lang="ru-RU" dirty="0"/>
        </a:p>
        <a:p>
          <a:r>
            <a:rPr lang="ru-RU" dirty="0"/>
            <a:t>Предложена машина Тьюринга</a:t>
          </a:r>
        </a:p>
      </dgm:t>
    </dgm:pt>
    <dgm:pt modelId="{3280DCD9-A179-4532-928D-3D57D92E65C8}" type="parTrans" cxnId="{C0596AF9-DA31-4AF8-9D9F-2E0D822BF93A}">
      <dgm:prSet/>
      <dgm:spPr/>
      <dgm:t>
        <a:bodyPr/>
        <a:lstStyle/>
        <a:p>
          <a:endParaRPr lang="ru-RU"/>
        </a:p>
      </dgm:t>
    </dgm:pt>
    <dgm:pt modelId="{7163D937-8B65-410B-A24F-7A03BF24F0F2}" type="sibTrans" cxnId="{C0596AF9-DA31-4AF8-9D9F-2E0D822BF93A}">
      <dgm:prSet/>
      <dgm:spPr/>
      <dgm:t>
        <a:bodyPr/>
        <a:lstStyle/>
        <a:p>
          <a:endParaRPr lang="ru-RU"/>
        </a:p>
      </dgm:t>
    </dgm:pt>
    <dgm:pt modelId="{C5F253B7-C9D9-4E8D-B972-BEED80B5C445}" type="pres">
      <dgm:prSet presAssocID="{974F3D20-C5FF-4666-A63C-E608AD035A61}" presName="Name0" presStyleCnt="0">
        <dgm:presLayoutVars>
          <dgm:dir/>
          <dgm:resizeHandles val="exact"/>
        </dgm:presLayoutVars>
      </dgm:prSet>
      <dgm:spPr/>
    </dgm:pt>
    <dgm:pt modelId="{0C9110FF-EB70-4B08-8A20-0E10E56B2D13}" type="pres">
      <dgm:prSet presAssocID="{974F3D20-C5FF-4666-A63C-E608AD035A61}" presName="arrow" presStyleLbl="bgShp" presStyleIdx="0" presStyleCnt="1"/>
      <dgm:spPr/>
    </dgm:pt>
    <dgm:pt modelId="{5132498A-386B-49A5-A4BB-0233840046D0}" type="pres">
      <dgm:prSet presAssocID="{974F3D20-C5FF-4666-A63C-E608AD035A61}" presName="points" presStyleCnt="0"/>
      <dgm:spPr/>
    </dgm:pt>
    <dgm:pt modelId="{1B40167E-2804-46F1-87F8-E508504F71A0}" type="pres">
      <dgm:prSet presAssocID="{1B312845-5FBC-4DDF-AE2A-9E57B1225C7E}" presName="compositeA" presStyleCnt="0"/>
      <dgm:spPr/>
    </dgm:pt>
    <dgm:pt modelId="{8326C3B8-840C-4907-9450-2E56B8213B0E}" type="pres">
      <dgm:prSet presAssocID="{1B312845-5FBC-4DDF-AE2A-9E57B1225C7E}" presName="textA" presStyleLbl="revTx" presStyleIdx="0" presStyleCnt="3">
        <dgm:presLayoutVars>
          <dgm:bulletEnabled val="1"/>
        </dgm:presLayoutVars>
      </dgm:prSet>
      <dgm:spPr/>
    </dgm:pt>
    <dgm:pt modelId="{F8C2AAAA-C763-41D7-B861-6911FDEF39B2}" type="pres">
      <dgm:prSet presAssocID="{1B312845-5FBC-4DDF-AE2A-9E57B1225C7E}" presName="circleA" presStyleLbl="node1" presStyleIdx="0" presStyleCnt="3"/>
      <dgm:spPr/>
    </dgm:pt>
    <dgm:pt modelId="{9E894624-0496-413C-9E6A-666BCB52BDBE}" type="pres">
      <dgm:prSet presAssocID="{1B312845-5FBC-4DDF-AE2A-9E57B1225C7E}" presName="spaceA" presStyleCnt="0"/>
      <dgm:spPr/>
    </dgm:pt>
    <dgm:pt modelId="{2435F434-E632-43A9-8FC4-3AAA96CD0450}" type="pres">
      <dgm:prSet presAssocID="{B293433F-550E-4F7B-A901-055CD48E3766}" presName="space" presStyleCnt="0"/>
      <dgm:spPr/>
    </dgm:pt>
    <dgm:pt modelId="{A4AF220D-8CD0-4BBA-B863-D41258F13252}" type="pres">
      <dgm:prSet presAssocID="{042DB199-5627-424B-853A-037F2028D831}" presName="compositeB" presStyleCnt="0"/>
      <dgm:spPr/>
    </dgm:pt>
    <dgm:pt modelId="{B5DDB7B7-6A60-4032-BE89-412BEF30FA03}" type="pres">
      <dgm:prSet presAssocID="{042DB199-5627-424B-853A-037F2028D831}" presName="textB" presStyleLbl="revTx" presStyleIdx="1" presStyleCnt="3">
        <dgm:presLayoutVars>
          <dgm:bulletEnabled val="1"/>
        </dgm:presLayoutVars>
      </dgm:prSet>
      <dgm:spPr/>
    </dgm:pt>
    <dgm:pt modelId="{AB400920-5300-4119-B76F-EA19A0F99F01}" type="pres">
      <dgm:prSet presAssocID="{042DB199-5627-424B-853A-037F2028D831}" presName="circleB" presStyleLbl="node1" presStyleIdx="1" presStyleCnt="3"/>
      <dgm:spPr/>
    </dgm:pt>
    <dgm:pt modelId="{ADDF098A-8160-4167-9EC6-D8480ADF23BC}" type="pres">
      <dgm:prSet presAssocID="{042DB199-5627-424B-853A-037F2028D831}" presName="spaceB" presStyleCnt="0"/>
      <dgm:spPr/>
    </dgm:pt>
    <dgm:pt modelId="{49927D6B-8ABB-4955-A060-0D213D288080}" type="pres">
      <dgm:prSet presAssocID="{6940DC10-DA29-4199-976F-D80349C8A897}" presName="space" presStyleCnt="0"/>
      <dgm:spPr/>
    </dgm:pt>
    <dgm:pt modelId="{77255898-BECA-488E-A2E2-CF35409A8500}" type="pres">
      <dgm:prSet presAssocID="{4C883160-B06C-4AAE-B30F-F5C9B8392EAA}" presName="compositeA" presStyleCnt="0"/>
      <dgm:spPr/>
    </dgm:pt>
    <dgm:pt modelId="{D368B3B6-FA98-4A0C-802C-CDB038405C56}" type="pres">
      <dgm:prSet presAssocID="{4C883160-B06C-4AAE-B30F-F5C9B8392EAA}" presName="textA" presStyleLbl="revTx" presStyleIdx="2" presStyleCnt="3">
        <dgm:presLayoutVars>
          <dgm:bulletEnabled val="1"/>
        </dgm:presLayoutVars>
      </dgm:prSet>
      <dgm:spPr/>
    </dgm:pt>
    <dgm:pt modelId="{362ACE21-5A66-4068-9660-21D5BFB4B684}" type="pres">
      <dgm:prSet presAssocID="{4C883160-B06C-4AAE-B30F-F5C9B8392EAA}" presName="circleA" presStyleLbl="node1" presStyleIdx="2" presStyleCnt="3"/>
      <dgm:spPr/>
    </dgm:pt>
    <dgm:pt modelId="{C8FB1CBD-4C3C-4D2C-86EA-2039248CD0E4}" type="pres">
      <dgm:prSet presAssocID="{4C883160-B06C-4AAE-B30F-F5C9B8392EAA}" presName="spaceA" presStyleCnt="0"/>
      <dgm:spPr/>
    </dgm:pt>
  </dgm:ptLst>
  <dgm:cxnLst>
    <dgm:cxn modelId="{B34EA141-4F1D-40BB-8C18-D03E490C8C1B}" type="presOf" srcId="{042DB199-5627-424B-853A-037F2028D831}" destId="{B5DDB7B7-6A60-4032-BE89-412BEF30FA03}" srcOrd="0" destOrd="0" presId="urn:microsoft.com/office/officeart/2005/8/layout/hProcess11"/>
    <dgm:cxn modelId="{BFB26463-5072-421D-AAB7-34E998A7AE8D}" type="presOf" srcId="{1B312845-5FBC-4DDF-AE2A-9E57B1225C7E}" destId="{8326C3B8-840C-4907-9450-2E56B8213B0E}" srcOrd="0" destOrd="0" presId="urn:microsoft.com/office/officeart/2005/8/layout/hProcess11"/>
    <dgm:cxn modelId="{2669A868-568D-449A-BCF6-7D18415BE38A}" srcId="{974F3D20-C5FF-4666-A63C-E608AD035A61}" destId="{042DB199-5627-424B-853A-037F2028D831}" srcOrd="1" destOrd="0" parTransId="{436DB237-77EE-4B6D-A170-F79AB8C90B95}" sibTransId="{6940DC10-DA29-4199-976F-D80349C8A897}"/>
    <dgm:cxn modelId="{9DCC0150-315A-458E-99A9-FE9DE498D044}" srcId="{974F3D20-C5FF-4666-A63C-E608AD035A61}" destId="{1B312845-5FBC-4DDF-AE2A-9E57B1225C7E}" srcOrd="0" destOrd="0" parTransId="{22839EAE-1C8D-4198-BAF6-09336959CA80}" sibTransId="{B293433F-550E-4F7B-A901-055CD48E3766}"/>
    <dgm:cxn modelId="{E4CEFDAA-8224-4626-BFE2-066E397E1F25}" type="presOf" srcId="{4C883160-B06C-4AAE-B30F-F5C9B8392EAA}" destId="{D368B3B6-FA98-4A0C-802C-CDB038405C56}" srcOrd="0" destOrd="0" presId="urn:microsoft.com/office/officeart/2005/8/layout/hProcess11"/>
    <dgm:cxn modelId="{8CA428D7-DB28-46F3-8B01-468BD223246D}" type="presOf" srcId="{974F3D20-C5FF-4666-A63C-E608AD035A61}" destId="{C5F253B7-C9D9-4E8D-B972-BEED80B5C445}" srcOrd="0" destOrd="0" presId="urn:microsoft.com/office/officeart/2005/8/layout/hProcess11"/>
    <dgm:cxn modelId="{C0596AF9-DA31-4AF8-9D9F-2E0D822BF93A}" srcId="{974F3D20-C5FF-4666-A63C-E608AD035A61}" destId="{4C883160-B06C-4AAE-B30F-F5C9B8392EAA}" srcOrd="2" destOrd="0" parTransId="{3280DCD9-A179-4532-928D-3D57D92E65C8}" sibTransId="{7163D937-8B65-410B-A24F-7A03BF24F0F2}"/>
    <dgm:cxn modelId="{E9D727C1-097C-4598-A0B8-4FD76C73905C}" type="presParOf" srcId="{C5F253B7-C9D9-4E8D-B972-BEED80B5C445}" destId="{0C9110FF-EB70-4B08-8A20-0E10E56B2D13}" srcOrd="0" destOrd="0" presId="urn:microsoft.com/office/officeart/2005/8/layout/hProcess11"/>
    <dgm:cxn modelId="{8BCC869F-D66C-4774-93D7-97C61860DF06}" type="presParOf" srcId="{C5F253B7-C9D9-4E8D-B972-BEED80B5C445}" destId="{5132498A-386B-49A5-A4BB-0233840046D0}" srcOrd="1" destOrd="0" presId="urn:microsoft.com/office/officeart/2005/8/layout/hProcess11"/>
    <dgm:cxn modelId="{F7011772-CDCA-47A5-9B7D-9572C7EA08EF}" type="presParOf" srcId="{5132498A-386B-49A5-A4BB-0233840046D0}" destId="{1B40167E-2804-46F1-87F8-E508504F71A0}" srcOrd="0" destOrd="0" presId="urn:microsoft.com/office/officeart/2005/8/layout/hProcess11"/>
    <dgm:cxn modelId="{28366940-5171-41B1-86A6-2759384B1FC0}" type="presParOf" srcId="{1B40167E-2804-46F1-87F8-E508504F71A0}" destId="{8326C3B8-840C-4907-9450-2E56B8213B0E}" srcOrd="0" destOrd="0" presId="urn:microsoft.com/office/officeart/2005/8/layout/hProcess11"/>
    <dgm:cxn modelId="{B60F0578-E6E6-4B02-A6DE-84A58A424EF5}" type="presParOf" srcId="{1B40167E-2804-46F1-87F8-E508504F71A0}" destId="{F8C2AAAA-C763-41D7-B861-6911FDEF39B2}" srcOrd="1" destOrd="0" presId="urn:microsoft.com/office/officeart/2005/8/layout/hProcess11"/>
    <dgm:cxn modelId="{8E94E43A-3ED4-47B9-A011-2AB00FCDD4ED}" type="presParOf" srcId="{1B40167E-2804-46F1-87F8-E508504F71A0}" destId="{9E894624-0496-413C-9E6A-666BCB52BDBE}" srcOrd="2" destOrd="0" presId="urn:microsoft.com/office/officeart/2005/8/layout/hProcess11"/>
    <dgm:cxn modelId="{3F9C5632-9394-4C35-9E67-F42891FA24F5}" type="presParOf" srcId="{5132498A-386B-49A5-A4BB-0233840046D0}" destId="{2435F434-E632-43A9-8FC4-3AAA96CD0450}" srcOrd="1" destOrd="0" presId="urn:microsoft.com/office/officeart/2005/8/layout/hProcess11"/>
    <dgm:cxn modelId="{5D161211-723E-46C8-8A0F-9D54B5ED1D4B}" type="presParOf" srcId="{5132498A-386B-49A5-A4BB-0233840046D0}" destId="{A4AF220D-8CD0-4BBA-B863-D41258F13252}" srcOrd="2" destOrd="0" presId="urn:microsoft.com/office/officeart/2005/8/layout/hProcess11"/>
    <dgm:cxn modelId="{DD455ADC-A3A3-4110-9A50-82577DA8D5C9}" type="presParOf" srcId="{A4AF220D-8CD0-4BBA-B863-D41258F13252}" destId="{B5DDB7B7-6A60-4032-BE89-412BEF30FA03}" srcOrd="0" destOrd="0" presId="urn:microsoft.com/office/officeart/2005/8/layout/hProcess11"/>
    <dgm:cxn modelId="{D9831813-3090-4421-B18D-70D6B4D0D588}" type="presParOf" srcId="{A4AF220D-8CD0-4BBA-B863-D41258F13252}" destId="{AB400920-5300-4119-B76F-EA19A0F99F01}" srcOrd="1" destOrd="0" presId="urn:microsoft.com/office/officeart/2005/8/layout/hProcess11"/>
    <dgm:cxn modelId="{6A51A199-3081-448C-8443-802DF8EF79AC}" type="presParOf" srcId="{A4AF220D-8CD0-4BBA-B863-D41258F13252}" destId="{ADDF098A-8160-4167-9EC6-D8480ADF23BC}" srcOrd="2" destOrd="0" presId="urn:microsoft.com/office/officeart/2005/8/layout/hProcess11"/>
    <dgm:cxn modelId="{FA0684F5-87BE-4673-9362-5C5B612C9994}" type="presParOf" srcId="{5132498A-386B-49A5-A4BB-0233840046D0}" destId="{49927D6B-8ABB-4955-A060-0D213D288080}" srcOrd="3" destOrd="0" presId="urn:microsoft.com/office/officeart/2005/8/layout/hProcess11"/>
    <dgm:cxn modelId="{E789A06B-133F-4FE7-9883-71A3DA156BD8}" type="presParOf" srcId="{5132498A-386B-49A5-A4BB-0233840046D0}" destId="{77255898-BECA-488E-A2E2-CF35409A8500}" srcOrd="4" destOrd="0" presId="urn:microsoft.com/office/officeart/2005/8/layout/hProcess11"/>
    <dgm:cxn modelId="{66D4B7EA-C504-46F3-A33B-8E980E3805A4}" type="presParOf" srcId="{77255898-BECA-488E-A2E2-CF35409A8500}" destId="{D368B3B6-FA98-4A0C-802C-CDB038405C56}" srcOrd="0" destOrd="0" presId="urn:microsoft.com/office/officeart/2005/8/layout/hProcess11"/>
    <dgm:cxn modelId="{1B9F8DAE-A697-4E18-B129-B286300B67E5}" type="presParOf" srcId="{77255898-BECA-488E-A2E2-CF35409A8500}" destId="{362ACE21-5A66-4068-9660-21D5BFB4B684}" srcOrd="1" destOrd="0" presId="urn:microsoft.com/office/officeart/2005/8/layout/hProcess11"/>
    <dgm:cxn modelId="{98FD2456-69C9-4B9E-9335-96DA54868EA4}" type="presParOf" srcId="{77255898-BECA-488E-A2E2-CF35409A8500}" destId="{C8FB1CBD-4C3C-4D2C-86EA-2039248CD0E4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C9110FF-EB70-4B08-8A20-0E10E56B2D13}">
      <dsp:nvSpPr>
        <dsp:cNvPr id="0" name=""/>
        <dsp:cNvSpPr/>
      </dsp:nvSpPr>
      <dsp:spPr>
        <a:xfrm>
          <a:off x="0" y="1658620"/>
          <a:ext cx="11849100" cy="2211493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26C3B8-840C-4907-9450-2E56B8213B0E}">
      <dsp:nvSpPr>
        <dsp:cNvPr id="0" name=""/>
        <dsp:cNvSpPr/>
      </dsp:nvSpPr>
      <dsp:spPr>
        <a:xfrm>
          <a:off x="5207" y="0"/>
          <a:ext cx="3436701" cy="22114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63576" rIns="163576" bIns="163576" numCol="1" spcCol="1270" anchor="b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300" kern="1200" dirty="0"/>
            <a:t>1764 год</a:t>
          </a:r>
          <a:br>
            <a:rPr lang="ru-RU" sz="2300" kern="1200" dirty="0"/>
          </a:br>
          <a:br>
            <a:rPr lang="ru-RU" sz="2300" kern="1200" dirty="0"/>
          </a:br>
          <a:r>
            <a:rPr lang="ru-RU" sz="2300" kern="1200" dirty="0"/>
            <a:t>Теорема </a:t>
          </a:r>
          <a:r>
            <a:rPr lang="ru-RU" sz="2300" kern="1200" dirty="0" err="1"/>
            <a:t>Баеса</a:t>
          </a:r>
          <a:endParaRPr lang="ru-RU" sz="2300" kern="1200" dirty="0"/>
        </a:p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2300" kern="1200" dirty="0"/>
        </a:p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2300" kern="1200" dirty="0"/>
        </a:p>
      </dsp:txBody>
      <dsp:txXfrm>
        <a:off x="5207" y="0"/>
        <a:ext cx="3436701" cy="2211493"/>
      </dsp:txXfrm>
    </dsp:sp>
    <dsp:sp modelId="{F8C2AAAA-C763-41D7-B861-6911FDEF39B2}">
      <dsp:nvSpPr>
        <dsp:cNvPr id="0" name=""/>
        <dsp:cNvSpPr/>
      </dsp:nvSpPr>
      <dsp:spPr>
        <a:xfrm>
          <a:off x="1447121" y="2487930"/>
          <a:ext cx="552873" cy="55287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DDB7B7-6A60-4032-BE89-412BEF30FA03}">
      <dsp:nvSpPr>
        <dsp:cNvPr id="0" name=""/>
        <dsp:cNvSpPr/>
      </dsp:nvSpPr>
      <dsp:spPr>
        <a:xfrm>
          <a:off x="3613744" y="3317240"/>
          <a:ext cx="3436701" cy="22114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63576" rIns="163576" bIns="163576" numCol="1" spcCol="1270" anchor="t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300" kern="1200" dirty="0"/>
            <a:t>1847 год</a:t>
          </a:r>
        </a:p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2300" kern="1200" dirty="0"/>
        </a:p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300" kern="1200" dirty="0"/>
            <a:t>Создана Булева логика</a:t>
          </a:r>
        </a:p>
      </dsp:txBody>
      <dsp:txXfrm>
        <a:off x="3613744" y="3317240"/>
        <a:ext cx="3436701" cy="2211493"/>
      </dsp:txXfrm>
    </dsp:sp>
    <dsp:sp modelId="{AB400920-5300-4119-B76F-EA19A0F99F01}">
      <dsp:nvSpPr>
        <dsp:cNvPr id="0" name=""/>
        <dsp:cNvSpPr/>
      </dsp:nvSpPr>
      <dsp:spPr>
        <a:xfrm>
          <a:off x="5055658" y="2487930"/>
          <a:ext cx="552873" cy="55287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68B3B6-FA98-4A0C-802C-CDB038405C56}">
      <dsp:nvSpPr>
        <dsp:cNvPr id="0" name=""/>
        <dsp:cNvSpPr/>
      </dsp:nvSpPr>
      <dsp:spPr>
        <a:xfrm>
          <a:off x="7222281" y="0"/>
          <a:ext cx="3436701" cy="22114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63576" rIns="163576" bIns="163576" numCol="1" spcCol="1270" anchor="b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300" kern="1200" dirty="0"/>
            <a:t>1936 год</a:t>
          </a:r>
        </a:p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2300" kern="1200" dirty="0"/>
        </a:p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300" kern="1200" dirty="0"/>
            <a:t>Предложена машина Тьюринга</a:t>
          </a:r>
        </a:p>
      </dsp:txBody>
      <dsp:txXfrm>
        <a:off x="7222281" y="0"/>
        <a:ext cx="3436701" cy="2211493"/>
      </dsp:txXfrm>
    </dsp:sp>
    <dsp:sp modelId="{362ACE21-5A66-4068-9660-21D5BFB4B684}">
      <dsp:nvSpPr>
        <dsp:cNvPr id="0" name=""/>
        <dsp:cNvSpPr/>
      </dsp:nvSpPr>
      <dsp:spPr>
        <a:xfrm>
          <a:off x="8664195" y="2487930"/>
          <a:ext cx="552873" cy="55287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428B27-0A9B-4E7D-9A9A-29D3A1FB7913}" type="datetimeFigureOut">
              <a:rPr lang="ru-RU" smtClean="0"/>
              <a:t>24.08.2025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0E02ED-948E-4B86-B0C6-D9F2C383935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824294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0E02ED-948E-4B86-B0C6-D9F2C3839355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392996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1169D5-F002-37C4-B9EC-0E97B02E53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B2F7BB89-4AC2-8DF0-6E5D-522DEB7AE40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D68E2482-BC2C-FBCC-E628-38C929BC79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78F809F-6FC4-9F8F-CFB8-C31EFAD82A8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0E02ED-948E-4B86-B0C6-D9F2C3839355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28095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7AFBF9-FF27-B3D6-3334-CFDC6C344E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5DC94222-45BF-C271-4E02-03D3D2B7D7D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C11FE22A-19DD-9C59-1C94-D9229F7AB2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52DBDAD-87A5-19E9-A2C8-9BBC798EDED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0E02ED-948E-4B86-B0C6-D9F2C3839355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90741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991F9A-E3D3-47B8-2967-E9FE4D2E0B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5071EB14-5F31-EEDC-278B-E0488406B9F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C06670B9-F10F-2C27-CC0B-99ACC1C889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A6A39C4-D4FB-EFA4-94E1-6946279BB58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0E02ED-948E-4B86-B0C6-D9F2C3839355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697618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0E02ED-948E-4B86-B0C6-D9F2C3839355}" type="slidenum">
              <a:rPr lang="ru-RU" smtClean="0"/>
              <a:t>46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655527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0E02ED-948E-4B86-B0C6-D9F2C3839355}" type="slidenum">
              <a:rPr lang="ru-RU" smtClean="0"/>
              <a:t>49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191023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Шапка с атомо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 userDrawn="1"/>
        </p:nvSpPr>
        <p:spPr>
          <a:xfrm>
            <a:off x="11641138" y="6453188"/>
            <a:ext cx="41549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fld id="{14D38384-7A71-42FD-A8FA-E9EF1AAD0FA2}" type="slidenum">
              <a:rPr lang="ru-RU" sz="1400" smtClean="0">
                <a:solidFill>
                  <a:srgbClr val="8F9092"/>
                </a:solidFill>
                <a:latin typeface="Montserrat" panose="00000500000000000000" pitchFamily="2" charset="-52"/>
              </a:rPr>
              <a:pPr algn="l"/>
              <a:t>‹#›</a:t>
            </a:fld>
            <a:endParaRPr lang="ru-RU" sz="1400" dirty="0">
              <a:solidFill>
                <a:srgbClr val="8F9092"/>
              </a:solidFill>
              <a:latin typeface="Montserrat" panose="00000500000000000000" pitchFamily="2" charset="-52"/>
            </a:endParaRPr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780" t="32381" r="-4361" b="40680"/>
          <a:stretch/>
        </p:blipFill>
        <p:spPr>
          <a:xfrm>
            <a:off x="0" y="1269807"/>
            <a:ext cx="982787" cy="1505489"/>
          </a:xfrm>
          <a:prstGeom prst="rect">
            <a:avLst/>
          </a:prstGeom>
        </p:spPr>
      </p:pic>
      <p:sp>
        <p:nvSpPr>
          <p:cNvPr id="6" name="Прямоугольник 5"/>
          <p:cNvSpPr/>
          <p:nvPr userDrawn="1"/>
        </p:nvSpPr>
        <p:spPr bwMode="hidden">
          <a:xfrm>
            <a:off x="-1" y="-1"/>
            <a:ext cx="12192001" cy="1224000"/>
          </a:xfrm>
          <a:prstGeom prst="rect">
            <a:avLst/>
          </a:prstGeom>
          <a:solidFill>
            <a:srgbClr val="0055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0055BB"/>
              </a:solidFill>
            </a:endParaRPr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3654" b="46857"/>
          <a:stretch/>
        </p:blipFill>
        <p:spPr>
          <a:xfrm>
            <a:off x="8040340" y="-1"/>
            <a:ext cx="4151660" cy="1223999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576" t="1513" r="20843" b="88431"/>
          <a:stretch/>
        </p:blipFill>
        <p:spPr>
          <a:xfrm>
            <a:off x="0" y="6296025"/>
            <a:ext cx="982787" cy="561975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8" t="45097" r="86065" b="31852"/>
          <a:stretch/>
        </p:blipFill>
        <p:spPr>
          <a:xfrm>
            <a:off x="11703437" y="3382263"/>
            <a:ext cx="491219" cy="1288239"/>
          </a:xfrm>
          <a:prstGeom prst="rect">
            <a:avLst/>
          </a:prstGeom>
        </p:spPr>
      </p:pic>
      <p:sp>
        <p:nvSpPr>
          <p:cNvPr id="15" name="Заголовок 14"/>
          <p:cNvSpPr>
            <a:spLocks noGrp="1"/>
          </p:cNvSpPr>
          <p:nvPr>
            <p:ph type="title"/>
          </p:nvPr>
        </p:nvSpPr>
        <p:spPr>
          <a:xfrm>
            <a:off x="559572" y="359101"/>
            <a:ext cx="11081566" cy="52322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>
              <a:lnSpc>
                <a:spcPct val="100000"/>
              </a:lnSpc>
              <a:defRPr sz="2800" b="1">
                <a:solidFill>
                  <a:schemeClr val="bg1"/>
                </a:solidFill>
                <a:latin typeface="Montserrat" panose="00000500000000000000" pitchFamily="2" charset="-52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20" name="Текст 19"/>
          <p:cNvSpPr>
            <a:spLocks noGrp="1"/>
          </p:cNvSpPr>
          <p:nvPr>
            <p:ph type="body" sz="quarter" idx="10" hasCustomPrompt="1"/>
          </p:nvPr>
        </p:nvSpPr>
        <p:spPr>
          <a:xfrm>
            <a:off x="559572" y="1729294"/>
            <a:ext cx="1348446" cy="338554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 b="1">
                <a:solidFill>
                  <a:schemeClr val="accent2"/>
                </a:solidFill>
                <a:latin typeface="Montserrat" panose="00000500000000000000" pitchFamily="2" charset="-52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 b="0">
                <a:solidFill>
                  <a:srgbClr val="222A3F"/>
                </a:solidFill>
                <a:latin typeface="Montserrat" panose="00000500000000000000" pitchFamily="2" charset="-52"/>
              </a:defRPr>
            </a:lvl2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7" name="Текст 26"/>
          <p:cNvSpPr>
            <a:spLocks noGrp="1"/>
          </p:cNvSpPr>
          <p:nvPr>
            <p:ph type="body" sz="quarter" idx="11"/>
          </p:nvPr>
        </p:nvSpPr>
        <p:spPr>
          <a:xfrm>
            <a:off x="559572" y="2409034"/>
            <a:ext cx="16498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400">
                <a:solidFill>
                  <a:srgbClr val="222A3F"/>
                </a:solidFill>
                <a:latin typeface="Montserrat" panose="00000500000000000000" pitchFamily="2" charset="-52"/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37323964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Шапка с логотипом без коня (белая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780" t="32381" r="-4361" b="40680"/>
          <a:stretch/>
        </p:blipFill>
        <p:spPr>
          <a:xfrm>
            <a:off x="0" y="1269807"/>
            <a:ext cx="982787" cy="1505489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576" t="1513" r="20843" b="88431"/>
          <a:stretch/>
        </p:blipFill>
        <p:spPr>
          <a:xfrm>
            <a:off x="0" y="6296025"/>
            <a:ext cx="982787" cy="561975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8" t="45097" r="86065" b="31852"/>
          <a:stretch/>
        </p:blipFill>
        <p:spPr>
          <a:xfrm>
            <a:off x="11703437" y="3382263"/>
            <a:ext cx="491219" cy="1288239"/>
          </a:xfrm>
          <a:prstGeom prst="rect">
            <a:avLst/>
          </a:prstGeom>
        </p:spPr>
      </p:pic>
      <p:sp>
        <p:nvSpPr>
          <p:cNvPr id="15" name="Заголовок 14"/>
          <p:cNvSpPr>
            <a:spLocks noGrp="1"/>
          </p:cNvSpPr>
          <p:nvPr>
            <p:ph type="title"/>
          </p:nvPr>
        </p:nvSpPr>
        <p:spPr>
          <a:xfrm>
            <a:off x="559572" y="359101"/>
            <a:ext cx="9199890" cy="52322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>
              <a:lnSpc>
                <a:spcPct val="100000"/>
              </a:lnSpc>
              <a:defRPr sz="2800" b="1">
                <a:solidFill>
                  <a:srgbClr val="0055BB"/>
                </a:solidFill>
                <a:latin typeface="Montserrat" panose="00000500000000000000" pitchFamily="2" charset="-52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11" name="Рисунок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5138" y="170399"/>
            <a:ext cx="1656000" cy="883200"/>
          </a:xfrm>
          <a:prstGeom prst="rect">
            <a:avLst/>
          </a:prstGeom>
        </p:spPr>
      </p:pic>
      <p:sp>
        <p:nvSpPr>
          <p:cNvPr id="14" name="Текст 19"/>
          <p:cNvSpPr>
            <a:spLocks noGrp="1"/>
          </p:cNvSpPr>
          <p:nvPr>
            <p:ph type="body" sz="quarter" idx="10" hasCustomPrompt="1"/>
          </p:nvPr>
        </p:nvSpPr>
        <p:spPr>
          <a:xfrm>
            <a:off x="559572" y="1729294"/>
            <a:ext cx="1348446" cy="338554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 b="1">
                <a:solidFill>
                  <a:srgbClr val="00BBEE"/>
                </a:solidFill>
                <a:latin typeface="Montserrat" panose="00000500000000000000" pitchFamily="2" charset="-52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 b="0">
                <a:solidFill>
                  <a:srgbClr val="222A3F"/>
                </a:solidFill>
                <a:latin typeface="Montserrat" panose="00000500000000000000" pitchFamily="2" charset="-52"/>
              </a:defRPr>
            </a:lvl2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6" name="Текст 26"/>
          <p:cNvSpPr>
            <a:spLocks noGrp="1"/>
          </p:cNvSpPr>
          <p:nvPr>
            <p:ph type="body" sz="quarter" idx="11"/>
          </p:nvPr>
        </p:nvSpPr>
        <p:spPr>
          <a:xfrm>
            <a:off x="559572" y="2409034"/>
            <a:ext cx="16498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400">
                <a:solidFill>
                  <a:srgbClr val="222A3F"/>
                </a:solidFill>
                <a:latin typeface="Montserrat" panose="00000500000000000000" pitchFamily="2" charset="-52"/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C5D4A470-D186-460E-BFFA-A336BBB6414C}"/>
              </a:ext>
            </a:extLst>
          </p:cNvPr>
          <p:cNvSpPr/>
          <p:nvPr userDrawn="1"/>
        </p:nvSpPr>
        <p:spPr>
          <a:xfrm>
            <a:off x="11641138" y="6453188"/>
            <a:ext cx="41549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fld id="{14D38384-7A71-42FD-A8FA-E9EF1AAD0FA2}" type="slidenum">
              <a:rPr lang="ru-RU" sz="1400" smtClean="0">
                <a:solidFill>
                  <a:srgbClr val="8F9092"/>
                </a:solidFill>
                <a:latin typeface="Montserrat" panose="00000500000000000000" pitchFamily="2" charset="-52"/>
              </a:rPr>
              <a:pPr algn="l"/>
              <a:t>‹#›</a:t>
            </a:fld>
            <a:endParaRPr lang="ru-RU" sz="1400" dirty="0">
              <a:solidFill>
                <a:srgbClr val="8F9092"/>
              </a:solidFill>
              <a:latin typeface="Montserrat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4437687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Шапка с логотипом без коня (синяя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11"/>
          <p:cNvSpPr/>
          <p:nvPr userDrawn="1"/>
        </p:nvSpPr>
        <p:spPr bwMode="hidden">
          <a:xfrm>
            <a:off x="-1" y="-1"/>
            <a:ext cx="12192001" cy="1224000"/>
          </a:xfrm>
          <a:prstGeom prst="rect">
            <a:avLst/>
          </a:prstGeom>
          <a:solidFill>
            <a:srgbClr val="0055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pic>
        <p:nvPicPr>
          <p:cNvPr id="17" name="Рисунок 1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2762" y="170399"/>
            <a:ext cx="1656000" cy="88320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780" t="32381" r="-4361" b="40680"/>
          <a:stretch/>
        </p:blipFill>
        <p:spPr>
          <a:xfrm>
            <a:off x="0" y="1269807"/>
            <a:ext cx="982787" cy="1505489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576" t="1513" r="20843" b="88431"/>
          <a:stretch/>
        </p:blipFill>
        <p:spPr>
          <a:xfrm>
            <a:off x="0" y="6296025"/>
            <a:ext cx="982787" cy="561975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8" t="45097" r="86065" b="31852"/>
          <a:stretch/>
        </p:blipFill>
        <p:spPr>
          <a:xfrm>
            <a:off x="11703437" y="3382263"/>
            <a:ext cx="491219" cy="1288239"/>
          </a:xfrm>
          <a:prstGeom prst="rect">
            <a:avLst/>
          </a:prstGeom>
        </p:spPr>
      </p:pic>
      <p:sp>
        <p:nvSpPr>
          <p:cNvPr id="15" name="Заголовок 14"/>
          <p:cNvSpPr>
            <a:spLocks noGrp="1"/>
          </p:cNvSpPr>
          <p:nvPr>
            <p:ph type="title"/>
          </p:nvPr>
        </p:nvSpPr>
        <p:spPr>
          <a:xfrm>
            <a:off x="559572" y="359101"/>
            <a:ext cx="9173513" cy="52322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>
              <a:lnSpc>
                <a:spcPct val="100000"/>
              </a:lnSpc>
              <a:defRPr sz="2800" b="1">
                <a:solidFill>
                  <a:schemeClr val="bg1"/>
                </a:solidFill>
                <a:latin typeface="Montserrat" panose="00000500000000000000" pitchFamily="2" charset="-52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4" name="Текст 19"/>
          <p:cNvSpPr>
            <a:spLocks noGrp="1"/>
          </p:cNvSpPr>
          <p:nvPr>
            <p:ph type="body" sz="quarter" idx="10" hasCustomPrompt="1"/>
          </p:nvPr>
        </p:nvSpPr>
        <p:spPr>
          <a:xfrm>
            <a:off x="559572" y="1729294"/>
            <a:ext cx="1348446" cy="338554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 b="1">
                <a:solidFill>
                  <a:srgbClr val="00BBEE"/>
                </a:solidFill>
                <a:latin typeface="Montserrat" panose="00000500000000000000" pitchFamily="2" charset="-52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 b="0">
                <a:solidFill>
                  <a:srgbClr val="222A3F"/>
                </a:solidFill>
                <a:latin typeface="Montserrat" panose="00000500000000000000" pitchFamily="2" charset="-52"/>
              </a:defRPr>
            </a:lvl2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6" name="Текст 26"/>
          <p:cNvSpPr>
            <a:spLocks noGrp="1"/>
          </p:cNvSpPr>
          <p:nvPr>
            <p:ph type="body" sz="quarter" idx="11"/>
          </p:nvPr>
        </p:nvSpPr>
        <p:spPr>
          <a:xfrm>
            <a:off x="559572" y="2409034"/>
            <a:ext cx="16498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400">
                <a:solidFill>
                  <a:srgbClr val="222A3F"/>
                </a:solidFill>
                <a:latin typeface="Montserrat" panose="00000500000000000000" pitchFamily="2" charset="-52"/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843DE57E-711D-404D-B188-192C4B659303}"/>
              </a:ext>
            </a:extLst>
          </p:cNvPr>
          <p:cNvSpPr/>
          <p:nvPr userDrawn="1"/>
        </p:nvSpPr>
        <p:spPr>
          <a:xfrm>
            <a:off x="11641138" y="6453188"/>
            <a:ext cx="41549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fld id="{14D38384-7A71-42FD-A8FA-E9EF1AAD0FA2}" type="slidenum">
              <a:rPr lang="ru-RU" sz="1400" smtClean="0">
                <a:solidFill>
                  <a:srgbClr val="8F9092"/>
                </a:solidFill>
                <a:latin typeface="Montserrat" panose="00000500000000000000" pitchFamily="2" charset="-52"/>
              </a:rPr>
              <a:pPr algn="l"/>
              <a:t>‹#›</a:t>
            </a:fld>
            <a:endParaRPr lang="ru-RU" sz="1400" dirty="0">
              <a:solidFill>
                <a:srgbClr val="8F9092"/>
              </a:solidFill>
              <a:latin typeface="Montserrat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34468392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Шапка с логотипом коня (белая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780" t="32381" r="-4361" b="40680"/>
          <a:stretch/>
        </p:blipFill>
        <p:spPr>
          <a:xfrm>
            <a:off x="0" y="1269807"/>
            <a:ext cx="982787" cy="1505489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576" t="1513" r="20843" b="88431"/>
          <a:stretch/>
        </p:blipFill>
        <p:spPr>
          <a:xfrm>
            <a:off x="0" y="6296025"/>
            <a:ext cx="982787" cy="561975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8" t="45097" r="86065" b="31852"/>
          <a:stretch/>
        </p:blipFill>
        <p:spPr>
          <a:xfrm>
            <a:off x="11703437" y="3382263"/>
            <a:ext cx="491219" cy="1288239"/>
          </a:xfrm>
          <a:prstGeom prst="rect">
            <a:avLst/>
          </a:prstGeom>
        </p:spPr>
      </p:pic>
      <p:sp>
        <p:nvSpPr>
          <p:cNvPr id="15" name="Заголовок 14"/>
          <p:cNvSpPr>
            <a:spLocks noGrp="1"/>
          </p:cNvSpPr>
          <p:nvPr>
            <p:ph type="title"/>
          </p:nvPr>
        </p:nvSpPr>
        <p:spPr>
          <a:xfrm>
            <a:off x="559572" y="359101"/>
            <a:ext cx="8900951" cy="52322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>
              <a:lnSpc>
                <a:spcPct val="100000"/>
              </a:lnSpc>
              <a:defRPr lang="ru-RU" sz="2800" b="1" kern="1200" dirty="0">
                <a:solidFill>
                  <a:srgbClr val="E46C2A"/>
                </a:solidFill>
                <a:latin typeface="Montserrat" panose="00000500000000000000" pitchFamily="2" charset="-52"/>
                <a:ea typeface="+mj-ea"/>
                <a:cs typeface="+mj-cs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4" name="Текст 19"/>
          <p:cNvSpPr>
            <a:spLocks noGrp="1"/>
          </p:cNvSpPr>
          <p:nvPr>
            <p:ph type="body" sz="quarter" idx="10" hasCustomPrompt="1"/>
          </p:nvPr>
        </p:nvSpPr>
        <p:spPr>
          <a:xfrm>
            <a:off x="559572" y="1729294"/>
            <a:ext cx="1348446" cy="338554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 b="1">
                <a:solidFill>
                  <a:srgbClr val="00BBEE"/>
                </a:solidFill>
                <a:latin typeface="Montserrat" panose="00000500000000000000" pitchFamily="2" charset="-52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 b="0">
                <a:solidFill>
                  <a:srgbClr val="222A3F"/>
                </a:solidFill>
                <a:latin typeface="Montserrat" panose="00000500000000000000" pitchFamily="2" charset="-52"/>
              </a:defRPr>
            </a:lvl2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6" name="Текст 26"/>
          <p:cNvSpPr>
            <a:spLocks noGrp="1"/>
          </p:cNvSpPr>
          <p:nvPr>
            <p:ph type="body" sz="quarter" idx="11"/>
          </p:nvPr>
        </p:nvSpPr>
        <p:spPr>
          <a:xfrm>
            <a:off x="559572" y="2409034"/>
            <a:ext cx="16498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400">
                <a:solidFill>
                  <a:srgbClr val="222A3F"/>
                </a:solidFill>
                <a:latin typeface="Montserrat" panose="00000500000000000000" pitchFamily="2" charset="-52"/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pic>
        <p:nvPicPr>
          <p:cNvPr id="2" name="Рисунок 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956" y="-135287"/>
            <a:ext cx="2376074" cy="1512000"/>
          </a:xfrm>
          <a:prstGeom prst="rect">
            <a:avLst/>
          </a:prstGeom>
        </p:spPr>
      </p:pic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F00D0962-6951-42C9-AAB7-A8419B4562CD}"/>
              </a:ext>
            </a:extLst>
          </p:cNvPr>
          <p:cNvSpPr/>
          <p:nvPr userDrawn="1"/>
        </p:nvSpPr>
        <p:spPr>
          <a:xfrm>
            <a:off x="11641138" y="6453188"/>
            <a:ext cx="41549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fld id="{14D38384-7A71-42FD-A8FA-E9EF1AAD0FA2}" type="slidenum">
              <a:rPr lang="ru-RU" sz="1400" smtClean="0">
                <a:solidFill>
                  <a:srgbClr val="8F9092"/>
                </a:solidFill>
                <a:latin typeface="Montserrat" panose="00000500000000000000" pitchFamily="2" charset="-52"/>
              </a:rPr>
              <a:pPr algn="l"/>
              <a:t>‹#›</a:t>
            </a:fld>
            <a:endParaRPr lang="ru-RU" sz="1400" dirty="0">
              <a:solidFill>
                <a:srgbClr val="8F9092"/>
              </a:solidFill>
              <a:latin typeface="Montserrat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94685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Шапка с логотипом коня (серая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11"/>
          <p:cNvSpPr/>
          <p:nvPr userDrawn="1"/>
        </p:nvSpPr>
        <p:spPr bwMode="hidden">
          <a:xfrm>
            <a:off x="-1" y="-1"/>
            <a:ext cx="12192001" cy="1224000"/>
          </a:xfrm>
          <a:prstGeom prst="rect">
            <a:avLst/>
          </a:prstGeom>
          <a:solidFill>
            <a:srgbClr val="DDD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780" t="32381" r="-4361" b="40680"/>
          <a:stretch/>
        </p:blipFill>
        <p:spPr>
          <a:xfrm>
            <a:off x="0" y="1269807"/>
            <a:ext cx="982787" cy="1505489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576" t="1513" r="20843" b="88431"/>
          <a:stretch/>
        </p:blipFill>
        <p:spPr>
          <a:xfrm>
            <a:off x="0" y="6296025"/>
            <a:ext cx="982787" cy="561975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8" t="45097" r="86065" b="31852"/>
          <a:stretch/>
        </p:blipFill>
        <p:spPr>
          <a:xfrm>
            <a:off x="11703437" y="3382263"/>
            <a:ext cx="491219" cy="1288239"/>
          </a:xfrm>
          <a:prstGeom prst="rect">
            <a:avLst/>
          </a:prstGeom>
        </p:spPr>
      </p:pic>
      <p:sp>
        <p:nvSpPr>
          <p:cNvPr id="15" name="Заголовок 14"/>
          <p:cNvSpPr>
            <a:spLocks noGrp="1"/>
          </p:cNvSpPr>
          <p:nvPr>
            <p:ph type="title"/>
          </p:nvPr>
        </p:nvSpPr>
        <p:spPr>
          <a:xfrm>
            <a:off x="559572" y="359101"/>
            <a:ext cx="9032836" cy="52322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>
              <a:lnSpc>
                <a:spcPct val="100000"/>
              </a:lnSpc>
              <a:defRPr lang="ru-RU" sz="2800" b="1" kern="1200" dirty="0">
                <a:solidFill>
                  <a:srgbClr val="0055BB"/>
                </a:solidFill>
                <a:latin typeface="Montserrat" panose="00000500000000000000" pitchFamily="2" charset="-52"/>
                <a:ea typeface="+mj-ea"/>
                <a:cs typeface="+mj-cs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4" name="Текст 19"/>
          <p:cNvSpPr>
            <a:spLocks noGrp="1"/>
          </p:cNvSpPr>
          <p:nvPr>
            <p:ph type="body" sz="quarter" idx="10" hasCustomPrompt="1"/>
          </p:nvPr>
        </p:nvSpPr>
        <p:spPr>
          <a:xfrm>
            <a:off x="559572" y="1729294"/>
            <a:ext cx="1348446" cy="338554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 b="1">
                <a:solidFill>
                  <a:srgbClr val="00BBEE"/>
                </a:solidFill>
                <a:latin typeface="Montserrat" panose="00000500000000000000" pitchFamily="2" charset="-52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 b="0">
                <a:solidFill>
                  <a:srgbClr val="222A3F"/>
                </a:solidFill>
                <a:latin typeface="Montserrat" panose="00000500000000000000" pitchFamily="2" charset="-52"/>
              </a:defRPr>
            </a:lvl2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6" name="Текст 26"/>
          <p:cNvSpPr>
            <a:spLocks noGrp="1"/>
          </p:cNvSpPr>
          <p:nvPr>
            <p:ph type="body" sz="quarter" idx="11"/>
          </p:nvPr>
        </p:nvSpPr>
        <p:spPr>
          <a:xfrm>
            <a:off x="559572" y="2409034"/>
            <a:ext cx="16498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400">
                <a:solidFill>
                  <a:srgbClr val="222A3F"/>
                </a:solidFill>
                <a:latin typeface="Montserrat" panose="00000500000000000000" pitchFamily="2" charset="-52"/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pic>
        <p:nvPicPr>
          <p:cNvPr id="3" name="Рисунок 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9525956" y="-144001"/>
            <a:ext cx="2376074" cy="1512000"/>
          </a:xfrm>
          <a:prstGeom prst="rect">
            <a:avLst/>
          </a:prstGeom>
        </p:spPr>
      </p:pic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12077ADA-551A-4656-A047-B811D4148796}"/>
              </a:ext>
            </a:extLst>
          </p:cNvPr>
          <p:cNvSpPr/>
          <p:nvPr userDrawn="1"/>
        </p:nvSpPr>
        <p:spPr>
          <a:xfrm>
            <a:off x="11641138" y="6453188"/>
            <a:ext cx="41549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fld id="{14D38384-7A71-42FD-A8FA-E9EF1AAD0FA2}" type="slidenum">
              <a:rPr lang="ru-RU" sz="1400" smtClean="0">
                <a:solidFill>
                  <a:srgbClr val="8F9092"/>
                </a:solidFill>
                <a:latin typeface="Montserrat" panose="00000500000000000000" pitchFamily="2" charset="-52"/>
              </a:rPr>
              <a:pPr algn="l"/>
              <a:t>‹#›</a:t>
            </a:fld>
            <a:endParaRPr lang="ru-RU" sz="1400" dirty="0">
              <a:solidFill>
                <a:srgbClr val="8F9092"/>
              </a:solidFill>
              <a:latin typeface="Montserrat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16757290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Титульный слайд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9425" y="2898000"/>
            <a:ext cx="4752575" cy="396000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194" y="558606"/>
            <a:ext cx="2484000" cy="1656000"/>
          </a:xfrm>
          <a:prstGeom prst="rect">
            <a:avLst/>
          </a:prstGeom>
        </p:spPr>
      </p:pic>
      <p:sp>
        <p:nvSpPr>
          <p:cNvPr id="6" name="Текст 26"/>
          <p:cNvSpPr>
            <a:spLocks noGrp="1"/>
          </p:cNvSpPr>
          <p:nvPr>
            <p:ph type="body" sz="quarter" idx="11" hasCustomPrompt="1"/>
          </p:nvPr>
        </p:nvSpPr>
        <p:spPr>
          <a:xfrm>
            <a:off x="560194" y="6083856"/>
            <a:ext cx="1649811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-52"/>
              </a:defRPr>
            </a:lvl1pPr>
          </a:lstStyle>
          <a:p>
            <a:pPr lvl="0"/>
            <a:r>
              <a:rPr lang="ru-RU" dirty="0"/>
              <a:t>01.01.2010</a:t>
            </a:r>
          </a:p>
        </p:txBody>
      </p:sp>
      <p:sp>
        <p:nvSpPr>
          <p:cNvPr id="7" name="Текст 26"/>
          <p:cNvSpPr>
            <a:spLocks noGrp="1"/>
          </p:cNvSpPr>
          <p:nvPr>
            <p:ph type="body" sz="quarter" idx="12" hasCustomPrompt="1"/>
          </p:nvPr>
        </p:nvSpPr>
        <p:spPr>
          <a:xfrm>
            <a:off x="560194" y="2567225"/>
            <a:ext cx="2694755" cy="46166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2400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8" name="Текст 26"/>
          <p:cNvSpPr>
            <a:spLocks noGrp="1"/>
          </p:cNvSpPr>
          <p:nvPr>
            <p:ph type="body" sz="quarter" idx="13" hasCustomPrompt="1"/>
          </p:nvPr>
        </p:nvSpPr>
        <p:spPr>
          <a:xfrm>
            <a:off x="560194" y="3198167"/>
            <a:ext cx="2936041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3600" b="1">
                <a:solidFill>
                  <a:srgbClr val="0055BB"/>
                </a:solidFill>
                <a:latin typeface="Montserrat" panose="00000500000000000000" pitchFamily="2" charset="-52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10270235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Текст 26"/>
          <p:cNvSpPr>
            <a:spLocks noGrp="1"/>
          </p:cNvSpPr>
          <p:nvPr>
            <p:ph type="body" sz="quarter" idx="11" hasCustomPrompt="1"/>
          </p:nvPr>
        </p:nvSpPr>
        <p:spPr>
          <a:xfrm>
            <a:off x="6418217" y="6083856"/>
            <a:ext cx="1649811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-52"/>
              </a:defRPr>
            </a:lvl1pPr>
          </a:lstStyle>
          <a:p>
            <a:pPr lvl="0"/>
            <a:r>
              <a:rPr lang="ru-RU" dirty="0"/>
              <a:t>01.01.2010</a:t>
            </a:r>
          </a:p>
        </p:txBody>
      </p:sp>
      <p:sp>
        <p:nvSpPr>
          <p:cNvPr id="7" name="Текст 26"/>
          <p:cNvSpPr>
            <a:spLocks noGrp="1"/>
          </p:cNvSpPr>
          <p:nvPr>
            <p:ph type="body" sz="quarter" idx="12" hasCustomPrompt="1"/>
          </p:nvPr>
        </p:nvSpPr>
        <p:spPr>
          <a:xfrm>
            <a:off x="6418217" y="2567225"/>
            <a:ext cx="2694755" cy="46166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2400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8" name="Текст 26"/>
          <p:cNvSpPr>
            <a:spLocks noGrp="1"/>
          </p:cNvSpPr>
          <p:nvPr>
            <p:ph type="body" sz="quarter" idx="13" hasCustomPrompt="1"/>
          </p:nvPr>
        </p:nvSpPr>
        <p:spPr>
          <a:xfrm>
            <a:off x="6418217" y="3198167"/>
            <a:ext cx="2936041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3600" b="1">
                <a:solidFill>
                  <a:srgbClr val="0055BB"/>
                </a:solidFill>
                <a:latin typeface="Montserrat" panose="00000500000000000000" pitchFamily="2" charset="-52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69250"/>
            <a:ext cx="5886994" cy="4088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1018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ключите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9425" y="2898000"/>
            <a:ext cx="4752575" cy="3960000"/>
          </a:xfrm>
          <a:prstGeom prst="rect">
            <a:avLst/>
          </a:prstGeom>
        </p:spPr>
      </p:pic>
      <p:sp>
        <p:nvSpPr>
          <p:cNvPr id="7" name="Текст 26"/>
          <p:cNvSpPr>
            <a:spLocks noGrp="1"/>
          </p:cNvSpPr>
          <p:nvPr>
            <p:ph type="body" sz="quarter" idx="13" hasCustomPrompt="1"/>
          </p:nvPr>
        </p:nvSpPr>
        <p:spPr>
          <a:xfrm>
            <a:off x="560194" y="3105834"/>
            <a:ext cx="2936041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3600" b="1">
                <a:solidFill>
                  <a:srgbClr val="0055BB"/>
                </a:solidFill>
                <a:latin typeface="Montserrat" panose="00000500000000000000" pitchFamily="2" charset="-52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979755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E52101-F2F8-4F59-A35A-C7CCC0A593AE}" type="datetimeFigureOut">
              <a:rPr lang="ru-RU" smtClean="0"/>
              <a:t>24.08.2025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154AD-5ABF-45D6-AD49-DDA75EE2F4C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311167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40566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7" r:id="rId2"/>
    <p:sldLayoutId id="2147483678" r:id="rId3"/>
    <p:sldLayoutId id="2147483679" r:id="rId4"/>
    <p:sldLayoutId id="2147483680" r:id="rId5"/>
    <p:sldLayoutId id="2147483675" r:id="rId6"/>
    <p:sldLayoutId id="2147483682" r:id="rId7"/>
    <p:sldLayoutId id="2147483681" r:id="rId8"/>
    <p:sldLayoutId id="2147483683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orient="horz" pos="391" userDrawn="1">
          <p15:clr>
            <a:srgbClr val="F26B43"/>
          </p15:clr>
        </p15:guide>
        <p15:guide id="4" orient="horz" pos="4065" userDrawn="1">
          <p15:clr>
            <a:srgbClr val="F26B43"/>
          </p15:clr>
        </p15:guide>
        <p15:guide id="5" pos="347" userDrawn="1">
          <p15:clr>
            <a:srgbClr val="F26B43"/>
          </p15:clr>
        </p15:guide>
        <p15:guide id="6" pos="733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43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Текст 11"/>
          <p:cNvSpPr>
            <a:spLocks noGrp="1"/>
          </p:cNvSpPr>
          <p:nvPr>
            <p:ph type="body" sz="quarter" idx="12"/>
          </p:nvPr>
        </p:nvSpPr>
        <p:spPr>
          <a:xfrm>
            <a:off x="560194" y="2567225"/>
            <a:ext cx="4609335" cy="461665"/>
          </a:xfrm>
        </p:spPr>
        <p:txBody>
          <a:bodyPr/>
          <a:lstStyle/>
          <a:p>
            <a:r>
              <a:rPr lang="ru-RU" dirty="0">
                <a:latin typeface="Montserrat" panose="020B0604020202020204" charset="-52"/>
              </a:rPr>
              <a:t>Егоров А.Д.</a:t>
            </a:r>
          </a:p>
        </p:txBody>
      </p:sp>
      <p:sp>
        <p:nvSpPr>
          <p:cNvPr id="13" name="Текст 12"/>
          <p:cNvSpPr>
            <a:spLocks noGrp="1"/>
          </p:cNvSpPr>
          <p:nvPr>
            <p:ph type="body" sz="quarter" idx="13"/>
          </p:nvPr>
        </p:nvSpPr>
        <p:spPr>
          <a:xfrm>
            <a:off x="560194" y="3198167"/>
            <a:ext cx="9244709" cy="1200329"/>
          </a:xfrm>
        </p:spPr>
        <p:txBody>
          <a:bodyPr/>
          <a:lstStyle/>
          <a:p>
            <a:r>
              <a:rPr lang="ru-RU" dirty="0"/>
              <a:t>Как вообще работает этот искусственный интеллект?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AEE779C-91F4-8921-65E1-A6C6112C579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412927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07E2C059-7DC7-D23D-7FDF-3C870484BAB2}"/>
              </a:ext>
            </a:extLst>
          </p:cNvPr>
          <p:cNvCxnSpPr/>
          <p:nvPr/>
        </p:nvCxnSpPr>
        <p:spPr>
          <a:xfrm>
            <a:off x="6100175" y="1362478"/>
            <a:ext cx="0" cy="4171168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F2A19168-D152-53A5-BD80-E719EB9AD4DF}"/>
              </a:ext>
            </a:extLst>
          </p:cNvPr>
          <p:cNvCxnSpPr/>
          <p:nvPr/>
        </p:nvCxnSpPr>
        <p:spPr>
          <a:xfrm>
            <a:off x="2198317" y="3416747"/>
            <a:ext cx="7803715" cy="0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0C4FC11-B650-E092-DB47-D2B3440C1FA1}"/>
              </a:ext>
            </a:extLst>
          </p:cNvPr>
          <p:cNvSpPr txBox="1"/>
          <p:nvPr/>
        </p:nvSpPr>
        <p:spPr>
          <a:xfrm>
            <a:off x="559191" y="767094"/>
            <a:ext cx="19500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/>
              <a:t>Подготовка</a:t>
            </a:r>
          </a:p>
        </p:txBody>
      </p:sp>
      <p:pic>
        <p:nvPicPr>
          <p:cNvPr id="13" name="Picture 2" descr="Image result for подготовка к ЕГЭ математика">
            <a:extLst>
              <a:ext uri="{FF2B5EF4-FFF2-40B4-BE49-F238E27FC236}">
                <a16:creationId xmlns:a16="http://schemas.microsoft.com/office/drawing/2014/main" id="{5DAD597A-725F-0C2B-D1E7-0710C0349D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2496" y="1345452"/>
            <a:ext cx="1333500" cy="177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D5EFB22-6C97-F865-D9B6-DAC2BD12C4A8}"/>
              </a:ext>
            </a:extLst>
          </p:cNvPr>
          <p:cNvSpPr txBox="1"/>
          <p:nvPr/>
        </p:nvSpPr>
        <p:spPr>
          <a:xfrm>
            <a:off x="559191" y="1318241"/>
            <a:ext cx="13679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Training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24150146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Прямая соединительная линия 1">
            <a:extLst>
              <a:ext uri="{FF2B5EF4-FFF2-40B4-BE49-F238E27FC236}">
                <a16:creationId xmlns:a16="http://schemas.microsoft.com/office/drawing/2014/main" id="{42C46F8D-C841-FFDD-12CE-66F49A7EF044}"/>
              </a:ext>
            </a:extLst>
          </p:cNvPr>
          <p:cNvCxnSpPr/>
          <p:nvPr/>
        </p:nvCxnSpPr>
        <p:spPr>
          <a:xfrm>
            <a:off x="6100175" y="1362478"/>
            <a:ext cx="0" cy="4171168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Прямая соединительная линия 2">
            <a:extLst>
              <a:ext uri="{FF2B5EF4-FFF2-40B4-BE49-F238E27FC236}">
                <a16:creationId xmlns:a16="http://schemas.microsoft.com/office/drawing/2014/main" id="{465BD6B6-8939-6C5D-F1D5-7EC9FF20FBC9}"/>
              </a:ext>
            </a:extLst>
          </p:cNvPr>
          <p:cNvCxnSpPr/>
          <p:nvPr/>
        </p:nvCxnSpPr>
        <p:spPr>
          <a:xfrm>
            <a:off x="2198317" y="3416747"/>
            <a:ext cx="7803715" cy="0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C192B1BC-A38B-22BB-A1E8-2630F5FCCB07}"/>
              </a:ext>
            </a:extLst>
          </p:cNvPr>
          <p:cNvSpPr txBox="1"/>
          <p:nvPr/>
        </p:nvSpPr>
        <p:spPr>
          <a:xfrm>
            <a:off x="559191" y="767094"/>
            <a:ext cx="19500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/>
              <a:t>Подготовка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32C097-09FB-FE1E-165B-3DA04068E780}"/>
              </a:ext>
            </a:extLst>
          </p:cNvPr>
          <p:cNvSpPr txBox="1"/>
          <p:nvPr/>
        </p:nvSpPr>
        <p:spPr>
          <a:xfrm>
            <a:off x="559191" y="5496068"/>
            <a:ext cx="30523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sz="2800" dirty="0"/>
              <a:t>Учение (обучение)</a:t>
            </a:r>
          </a:p>
        </p:txBody>
      </p:sp>
      <p:pic>
        <p:nvPicPr>
          <p:cNvPr id="6" name="Picture 2" descr="Image result for подготовка к ЕГЭ математика">
            <a:extLst>
              <a:ext uri="{FF2B5EF4-FFF2-40B4-BE49-F238E27FC236}">
                <a16:creationId xmlns:a16="http://schemas.microsoft.com/office/drawing/2014/main" id="{52162207-3F05-3280-D001-78794BE0B3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2496" y="1345452"/>
            <a:ext cx="1333500" cy="177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12C5927-23E6-606A-C265-5B6417121846}"/>
              </a:ext>
            </a:extLst>
          </p:cNvPr>
          <p:cNvSpPr txBox="1"/>
          <p:nvPr/>
        </p:nvSpPr>
        <p:spPr>
          <a:xfrm>
            <a:off x="559191" y="1318241"/>
            <a:ext cx="13679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Training</a:t>
            </a:r>
            <a:endParaRPr lang="ru-RU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7198CE-A5EB-6A3D-DE06-199C018E4726}"/>
              </a:ext>
            </a:extLst>
          </p:cNvPr>
          <p:cNvSpPr txBox="1"/>
          <p:nvPr/>
        </p:nvSpPr>
        <p:spPr>
          <a:xfrm>
            <a:off x="559191" y="4957448"/>
            <a:ext cx="14414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Learning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11032563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B894B295-68A7-429C-0CF1-2C5BEDE8A581}"/>
              </a:ext>
            </a:extLst>
          </p:cNvPr>
          <p:cNvCxnSpPr/>
          <p:nvPr/>
        </p:nvCxnSpPr>
        <p:spPr>
          <a:xfrm>
            <a:off x="6100175" y="1362478"/>
            <a:ext cx="0" cy="4171168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FE20DED6-8516-C4F6-2838-51395DB5D1E5}"/>
              </a:ext>
            </a:extLst>
          </p:cNvPr>
          <p:cNvCxnSpPr/>
          <p:nvPr/>
        </p:nvCxnSpPr>
        <p:spPr>
          <a:xfrm>
            <a:off x="2198317" y="3416747"/>
            <a:ext cx="7803715" cy="0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AA6C388-8417-D58A-1BDE-8C3F82FAAF6F}"/>
              </a:ext>
            </a:extLst>
          </p:cNvPr>
          <p:cNvSpPr txBox="1"/>
          <p:nvPr/>
        </p:nvSpPr>
        <p:spPr>
          <a:xfrm>
            <a:off x="559191" y="767094"/>
            <a:ext cx="19500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/>
              <a:t>Подготовка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2292F3-B0F8-B6B2-DCBA-6ED7D9D36275}"/>
              </a:ext>
            </a:extLst>
          </p:cNvPr>
          <p:cNvSpPr txBox="1"/>
          <p:nvPr/>
        </p:nvSpPr>
        <p:spPr>
          <a:xfrm>
            <a:off x="559191" y="5496068"/>
            <a:ext cx="30523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sz="2800" dirty="0"/>
              <a:t>Учение (обучение)</a:t>
            </a:r>
          </a:p>
        </p:txBody>
      </p:sp>
      <p:pic>
        <p:nvPicPr>
          <p:cNvPr id="9" name="Picture 2" descr="Image result for подготовка к ЕГЭ математика">
            <a:extLst>
              <a:ext uri="{FF2B5EF4-FFF2-40B4-BE49-F238E27FC236}">
                <a16:creationId xmlns:a16="http://schemas.microsoft.com/office/drawing/2014/main" id="{8187E520-F524-B55E-60DD-E854E23CD0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2496" y="1345452"/>
            <a:ext cx="1333500" cy="177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530D1F2-6D34-B534-7028-32C5BD3CB6EC}"/>
              </a:ext>
            </a:extLst>
          </p:cNvPr>
          <p:cNvSpPr txBox="1"/>
          <p:nvPr/>
        </p:nvSpPr>
        <p:spPr>
          <a:xfrm>
            <a:off x="559191" y="1318241"/>
            <a:ext cx="13679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Training</a:t>
            </a:r>
            <a:endParaRPr lang="ru-RU" sz="2800" dirty="0"/>
          </a:p>
        </p:txBody>
      </p:sp>
      <p:pic>
        <p:nvPicPr>
          <p:cNvPr id="11" name="Picture 4" descr="Image result for обучение деятельности картинка">
            <a:extLst>
              <a:ext uri="{FF2B5EF4-FFF2-40B4-BE49-F238E27FC236}">
                <a16:creationId xmlns:a16="http://schemas.microsoft.com/office/drawing/2014/main" id="{BDE370D8-DCDA-CD51-3F44-89EEC2C402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2390" y="3703230"/>
            <a:ext cx="2313711" cy="1431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F014949-8905-D1A6-F072-EBE43429BFAD}"/>
              </a:ext>
            </a:extLst>
          </p:cNvPr>
          <p:cNvSpPr txBox="1"/>
          <p:nvPr/>
        </p:nvSpPr>
        <p:spPr>
          <a:xfrm>
            <a:off x="559191" y="4957448"/>
            <a:ext cx="14414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Learning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22158262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71EE3FF4-3D04-A97E-679D-EBAB3DCBBCB4}"/>
              </a:ext>
            </a:extLst>
          </p:cNvPr>
          <p:cNvCxnSpPr/>
          <p:nvPr/>
        </p:nvCxnSpPr>
        <p:spPr>
          <a:xfrm>
            <a:off x="6100175" y="1362478"/>
            <a:ext cx="0" cy="4171168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FB236B5F-9928-8270-9304-EACEB0507E9F}"/>
              </a:ext>
            </a:extLst>
          </p:cNvPr>
          <p:cNvCxnSpPr/>
          <p:nvPr/>
        </p:nvCxnSpPr>
        <p:spPr>
          <a:xfrm>
            <a:off x="2198317" y="3416747"/>
            <a:ext cx="7803715" cy="0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111CEBC-0D6F-88D0-B4D5-851039740A7E}"/>
              </a:ext>
            </a:extLst>
          </p:cNvPr>
          <p:cNvSpPr txBox="1"/>
          <p:nvPr/>
        </p:nvSpPr>
        <p:spPr>
          <a:xfrm>
            <a:off x="559191" y="767094"/>
            <a:ext cx="19500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/>
              <a:t>Подготовка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EF0750-E070-0F0E-6AE6-46BF75BF02C8}"/>
              </a:ext>
            </a:extLst>
          </p:cNvPr>
          <p:cNvSpPr txBox="1"/>
          <p:nvPr/>
        </p:nvSpPr>
        <p:spPr>
          <a:xfrm>
            <a:off x="559191" y="5496068"/>
            <a:ext cx="30523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sz="2800" dirty="0"/>
              <a:t>Учение (обучение)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F12ED27-DFC7-2329-712D-1561B9B83878}"/>
              </a:ext>
            </a:extLst>
          </p:cNvPr>
          <p:cNvSpPr txBox="1"/>
          <p:nvPr/>
        </p:nvSpPr>
        <p:spPr>
          <a:xfrm>
            <a:off x="9663063" y="5496068"/>
            <a:ext cx="19779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sz="2800" dirty="0"/>
              <a:t>Воспитание</a:t>
            </a:r>
          </a:p>
        </p:txBody>
      </p:sp>
      <p:pic>
        <p:nvPicPr>
          <p:cNvPr id="10" name="Picture 2" descr="Image result for подготовка к ЕГЭ математика">
            <a:extLst>
              <a:ext uri="{FF2B5EF4-FFF2-40B4-BE49-F238E27FC236}">
                <a16:creationId xmlns:a16="http://schemas.microsoft.com/office/drawing/2014/main" id="{FEAB9D41-ACF6-6465-779D-8A033B68B8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2496" y="1345452"/>
            <a:ext cx="1333500" cy="177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E6CA4F1-E698-5D6E-9265-7C7210549C43}"/>
              </a:ext>
            </a:extLst>
          </p:cNvPr>
          <p:cNvSpPr txBox="1"/>
          <p:nvPr/>
        </p:nvSpPr>
        <p:spPr>
          <a:xfrm>
            <a:off x="559191" y="1318241"/>
            <a:ext cx="13679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Training</a:t>
            </a:r>
            <a:endParaRPr lang="ru-RU" sz="2800" dirty="0"/>
          </a:p>
        </p:txBody>
      </p:sp>
      <p:pic>
        <p:nvPicPr>
          <p:cNvPr id="12" name="Picture 4" descr="Image result for обучение деятельности картинка">
            <a:extLst>
              <a:ext uri="{FF2B5EF4-FFF2-40B4-BE49-F238E27FC236}">
                <a16:creationId xmlns:a16="http://schemas.microsoft.com/office/drawing/2014/main" id="{A7B69E74-BB0B-249E-2CF4-E59E32E63D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2390" y="3703230"/>
            <a:ext cx="2313711" cy="1431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06E6369-AC0E-0D06-5EA3-BA1CF119F25A}"/>
              </a:ext>
            </a:extLst>
          </p:cNvPr>
          <p:cNvSpPr txBox="1"/>
          <p:nvPr/>
        </p:nvSpPr>
        <p:spPr>
          <a:xfrm>
            <a:off x="559191" y="4957448"/>
            <a:ext cx="14414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Learning</a:t>
            </a:r>
            <a:endParaRPr lang="ru-RU" sz="28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A605A7D-AE07-7EED-26DA-4A3FA4FBD05D}"/>
              </a:ext>
            </a:extLst>
          </p:cNvPr>
          <p:cNvSpPr txBox="1"/>
          <p:nvPr/>
        </p:nvSpPr>
        <p:spPr>
          <a:xfrm>
            <a:off x="10148272" y="4957448"/>
            <a:ext cx="14927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Teaching</a:t>
            </a:r>
            <a:endParaRPr lang="ru-RU" sz="2800" dirty="0"/>
          </a:p>
        </p:txBody>
      </p:sp>
      <p:pic>
        <p:nvPicPr>
          <p:cNvPr id="15" name="Picture 6" descr="Image result for воспитание картинка">
            <a:extLst>
              <a:ext uri="{FF2B5EF4-FFF2-40B4-BE49-F238E27FC236}">
                <a16:creationId xmlns:a16="http://schemas.microsoft.com/office/drawing/2014/main" id="{EACD3631-B6FD-6820-C791-A00778D5F0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9343" y="3703229"/>
            <a:ext cx="2146742" cy="1431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20683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Прямая соединительная линия 17">
            <a:extLst>
              <a:ext uri="{FF2B5EF4-FFF2-40B4-BE49-F238E27FC236}">
                <a16:creationId xmlns:a16="http://schemas.microsoft.com/office/drawing/2014/main" id="{3FC8CF10-55BF-A47E-4BB3-E97872E12BB0}"/>
              </a:ext>
            </a:extLst>
          </p:cNvPr>
          <p:cNvCxnSpPr/>
          <p:nvPr/>
        </p:nvCxnSpPr>
        <p:spPr>
          <a:xfrm>
            <a:off x="6100175" y="1362478"/>
            <a:ext cx="0" cy="4171168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единительная линия 18">
            <a:extLst>
              <a:ext uri="{FF2B5EF4-FFF2-40B4-BE49-F238E27FC236}">
                <a16:creationId xmlns:a16="http://schemas.microsoft.com/office/drawing/2014/main" id="{BAC6DE56-10CF-063F-D5F3-555F62758AD3}"/>
              </a:ext>
            </a:extLst>
          </p:cNvPr>
          <p:cNvCxnSpPr/>
          <p:nvPr/>
        </p:nvCxnSpPr>
        <p:spPr>
          <a:xfrm>
            <a:off x="2198317" y="3416747"/>
            <a:ext cx="7803715" cy="0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F73B9FC-A91B-64F4-1E80-62BF644E3612}"/>
              </a:ext>
            </a:extLst>
          </p:cNvPr>
          <p:cNvSpPr txBox="1"/>
          <p:nvPr/>
        </p:nvSpPr>
        <p:spPr>
          <a:xfrm>
            <a:off x="559191" y="767094"/>
            <a:ext cx="19500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/>
              <a:t>Подготовка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C1F422A-B3E5-4238-2BA3-4684010DD827}"/>
              </a:ext>
            </a:extLst>
          </p:cNvPr>
          <p:cNvSpPr txBox="1"/>
          <p:nvPr/>
        </p:nvSpPr>
        <p:spPr>
          <a:xfrm>
            <a:off x="9416726" y="767094"/>
            <a:ext cx="22242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sz="2800" dirty="0"/>
              <a:t>Образование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E9B3C00-FF18-AC85-9C3F-EA4AEAB5AD57}"/>
              </a:ext>
            </a:extLst>
          </p:cNvPr>
          <p:cNvSpPr txBox="1"/>
          <p:nvPr/>
        </p:nvSpPr>
        <p:spPr>
          <a:xfrm>
            <a:off x="559191" y="5496068"/>
            <a:ext cx="30523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sz="2800" dirty="0"/>
              <a:t>Учение (обучение)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2AAAE5B-5881-A51A-42E6-68A54B60049F}"/>
              </a:ext>
            </a:extLst>
          </p:cNvPr>
          <p:cNvSpPr txBox="1"/>
          <p:nvPr/>
        </p:nvSpPr>
        <p:spPr>
          <a:xfrm>
            <a:off x="9663063" y="5496068"/>
            <a:ext cx="19779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sz="2800" dirty="0"/>
              <a:t>Воспитание</a:t>
            </a:r>
          </a:p>
        </p:txBody>
      </p:sp>
      <p:pic>
        <p:nvPicPr>
          <p:cNvPr id="24" name="Picture 2" descr="Image result for подготовка к ЕГЭ математика">
            <a:extLst>
              <a:ext uri="{FF2B5EF4-FFF2-40B4-BE49-F238E27FC236}">
                <a16:creationId xmlns:a16="http://schemas.microsoft.com/office/drawing/2014/main" id="{24FF0A99-3BCC-5CC4-53DF-91542EB0DE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2496" y="1345452"/>
            <a:ext cx="1333500" cy="177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11AF2764-16BE-DF55-48EC-19320B53C84E}"/>
              </a:ext>
            </a:extLst>
          </p:cNvPr>
          <p:cNvSpPr txBox="1"/>
          <p:nvPr/>
        </p:nvSpPr>
        <p:spPr>
          <a:xfrm>
            <a:off x="559191" y="1318241"/>
            <a:ext cx="13679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Training</a:t>
            </a:r>
            <a:endParaRPr lang="ru-RU" sz="2800" dirty="0"/>
          </a:p>
        </p:txBody>
      </p:sp>
      <p:pic>
        <p:nvPicPr>
          <p:cNvPr id="26" name="Picture 4" descr="Image result for обучение деятельности картинка">
            <a:extLst>
              <a:ext uri="{FF2B5EF4-FFF2-40B4-BE49-F238E27FC236}">
                <a16:creationId xmlns:a16="http://schemas.microsoft.com/office/drawing/2014/main" id="{0E6AE13E-7274-F63D-7FA2-47DA9BA75F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2390" y="3703230"/>
            <a:ext cx="2313711" cy="1431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904790D6-4DA5-CA73-2BA3-282CBD50F487}"/>
              </a:ext>
            </a:extLst>
          </p:cNvPr>
          <p:cNvSpPr txBox="1"/>
          <p:nvPr/>
        </p:nvSpPr>
        <p:spPr>
          <a:xfrm>
            <a:off x="559191" y="4957448"/>
            <a:ext cx="14414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Learning</a:t>
            </a:r>
            <a:endParaRPr lang="ru-RU" sz="28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4875577-84FD-87EE-1C4F-D1ECA749CA6A}"/>
              </a:ext>
            </a:extLst>
          </p:cNvPr>
          <p:cNvSpPr txBox="1"/>
          <p:nvPr/>
        </p:nvSpPr>
        <p:spPr>
          <a:xfrm>
            <a:off x="10148272" y="4957448"/>
            <a:ext cx="14927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Teaching</a:t>
            </a:r>
            <a:endParaRPr lang="ru-RU" sz="28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20C6E77-B4D2-D38C-A0C1-066C975258CF}"/>
              </a:ext>
            </a:extLst>
          </p:cNvPr>
          <p:cNvSpPr txBox="1"/>
          <p:nvPr/>
        </p:nvSpPr>
        <p:spPr>
          <a:xfrm>
            <a:off x="10001797" y="1318241"/>
            <a:ext cx="1639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 dirty="0"/>
              <a:t>Education</a:t>
            </a:r>
            <a:endParaRPr lang="ru-RU" sz="2800" dirty="0"/>
          </a:p>
        </p:txBody>
      </p:sp>
      <p:pic>
        <p:nvPicPr>
          <p:cNvPr id="30" name="Picture 6" descr="Image result for воспитание картинка">
            <a:extLst>
              <a:ext uri="{FF2B5EF4-FFF2-40B4-BE49-F238E27FC236}">
                <a16:creationId xmlns:a16="http://schemas.microsoft.com/office/drawing/2014/main" id="{D8E4C19A-C972-A09B-D1EF-066F5437F0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9343" y="3703229"/>
            <a:ext cx="2146742" cy="1431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64971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5DF86C13-3097-52A5-8EFA-68193E969122}"/>
              </a:ext>
            </a:extLst>
          </p:cNvPr>
          <p:cNvCxnSpPr/>
          <p:nvPr/>
        </p:nvCxnSpPr>
        <p:spPr>
          <a:xfrm>
            <a:off x="6100175" y="1362478"/>
            <a:ext cx="0" cy="4171168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7E2313DC-1005-1A6C-5B93-D677D8A42590}"/>
              </a:ext>
            </a:extLst>
          </p:cNvPr>
          <p:cNvCxnSpPr/>
          <p:nvPr/>
        </p:nvCxnSpPr>
        <p:spPr>
          <a:xfrm>
            <a:off x="2198317" y="3416747"/>
            <a:ext cx="7803715" cy="0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500A5BB-BB3A-88C7-E6E5-F83907938903}"/>
              </a:ext>
            </a:extLst>
          </p:cNvPr>
          <p:cNvSpPr txBox="1"/>
          <p:nvPr/>
        </p:nvSpPr>
        <p:spPr>
          <a:xfrm>
            <a:off x="559191" y="767094"/>
            <a:ext cx="19500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/>
              <a:t>Подготовка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2D9F8C-4329-A7EA-1ECA-35294A16E860}"/>
              </a:ext>
            </a:extLst>
          </p:cNvPr>
          <p:cNvSpPr txBox="1"/>
          <p:nvPr/>
        </p:nvSpPr>
        <p:spPr>
          <a:xfrm>
            <a:off x="9416726" y="767094"/>
            <a:ext cx="22242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sz="2800" dirty="0"/>
              <a:t>Образование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054AE0-1323-4E16-5727-6BD60C0AA344}"/>
              </a:ext>
            </a:extLst>
          </p:cNvPr>
          <p:cNvSpPr txBox="1"/>
          <p:nvPr/>
        </p:nvSpPr>
        <p:spPr>
          <a:xfrm>
            <a:off x="559191" y="5496068"/>
            <a:ext cx="30523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sz="2800" dirty="0"/>
              <a:t>Учение (обучение)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13A93A-2F6E-4A22-A5CA-5AA2C8275329}"/>
              </a:ext>
            </a:extLst>
          </p:cNvPr>
          <p:cNvSpPr txBox="1"/>
          <p:nvPr/>
        </p:nvSpPr>
        <p:spPr>
          <a:xfrm>
            <a:off x="9663063" y="5496068"/>
            <a:ext cx="19779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sz="2800" dirty="0"/>
              <a:t>Воспитание</a:t>
            </a:r>
          </a:p>
        </p:txBody>
      </p:sp>
      <p:pic>
        <p:nvPicPr>
          <p:cNvPr id="11" name="Picture 2" descr="Image result for подготовка к ЕГЭ математика">
            <a:extLst>
              <a:ext uri="{FF2B5EF4-FFF2-40B4-BE49-F238E27FC236}">
                <a16:creationId xmlns:a16="http://schemas.microsoft.com/office/drawing/2014/main" id="{E97C0903-11E0-E7F1-15C9-A7AB1D1836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2496" y="1345452"/>
            <a:ext cx="1333500" cy="177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2857998-94C8-B157-1383-90285F483107}"/>
              </a:ext>
            </a:extLst>
          </p:cNvPr>
          <p:cNvSpPr txBox="1"/>
          <p:nvPr/>
        </p:nvSpPr>
        <p:spPr>
          <a:xfrm>
            <a:off x="559191" y="1318241"/>
            <a:ext cx="13679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Training</a:t>
            </a:r>
            <a:endParaRPr lang="ru-RU" sz="2800" dirty="0"/>
          </a:p>
        </p:txBody>
      </p:sp>
      <p:pic>
        <p:nvPicPr>
          <p:cNvPr id="13" name="Picture 4" descr="Image result for обучение деятельности картинка">
            <a:extLst>
              <a:ext uri="{FF2B5EF4-FFF2-40B4-BE49-F238E27FC236}">
                <a16:creationId xmlns:a16="http://schemas.microsoft.com/office/drawing/2014/main" id="{C116C355-8CDE-7D99-EE6E-273C6B6C90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2390" y="3703230"/>
            <a:ext cx="2313711" cy="1431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611C11E-8F3D-2F4D-E3DC-72608667122B}"/>
              </a:ext>
            </a:extLst>
          </p:cNvPr>
          <p:cNvSpPr txBox="1"/>
          <p:nvPr/>
        </p:nvSpPr>
        <p:spPr>
          <a:xfrm>
            <a:off x="559191" y="4957448"/>
            <a:ext cx="14414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Learning</a:t>
            </a:r>
            <a:endParaRPr lang="ru-RU" sz="28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B5531F-A4FB-57C3-A518-F3F5BE50822B}"/>
              </a:ext>
            </a:extLst>
          </p:cNvPr>
          <p:cNvSpPr txBox="1"/>
          <p:nvPr/>
        </p:nvSpPr>
        <p:spPr>
          <a:xfrm>
            <a:off x="10148272" y="4957448"/>
            <a:ext cx="14927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Teaching</a:t>
            </a:r>
            <a:endParaRPr lang="ru-RU" sz="28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2919F45-5990-1816-C944-120B78D4420B}"/>
              </a:ext>
            </a:extLst>
          </p:cNvPr>
          <p:cNvSpPr txBox="1"/>
          <p:nvPr/>
        </p:nvSpPr>
        <p:spPr>
          <a:xfrm>
            <a:off x="10001797" y="1318241"/>
            <a:ext cx="1639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 dirty="0"/>
              <a:t>Education</a:t>
            </a:r>
            <a:endParaRPr lang="ru-RU" sz="2800" dirty="0"/>
          </a:p>
        </p:txBody>
      </p:sp>
      <p:pic>
        <p:nvPicPr>
          <p:cNvPr id="17" name="Picture 6" descr="Image result for воспитание картинка">
            <a:extLst>
              <a:ext uri="{FF2B5EF4-FFF2-40B4-BE49-F238E27FC236}">
                <a16:creationId xmlns:a16="http://schemas.microsoft.com/office/drawing/2014/main" id="{32ADD613-9FC9-31CF-8043-E448773D01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9343" y="3703229"/>
            <a:ext cx="2146742" cy="1431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8" descr="Image result for картина мира картинка">
            <a:extLst>
              <a:ext uri="{FF2B5EF4-FFF2-40B4-BE49-F238E27FC236}">
                <a16:creationId xmlns:a16="http://schemas.microsoft.com/office/drawing/2014/main" id="{6EEE80C0-DF84-F4C7-B3E3-233F9C9D49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0596" y="1582819"/>
            <a:ext cx="2084235" cy="1375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67571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Image result for терминатор картинка">
            <a:extLst>
              <a:ext uri="{FF2B5EF4-FFF2-40B4-BE49-F238E27FC236}">
                <a16:creationId xmlns:a16="http://schemas.microsoft.com/office/drawing/2014/main" id="{05250568-A7E9-1614-93E8-7FAF149C1F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913" y="1475184"/>
            <a:ext cx="2977644" cy="1674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BE2DD071-545D-ED6A-085C-03CDFDBCB295}"/>
              </a:ext>
            </a:extLst>
          </p:cNvPr>
          <p:cNvCxnSpPr/>
          <p:nvPr/>
        </p:nvCxnSpPr>
        <p:spPr>
          <a:xfrm>
            <a:off x="6100175" y="1362478"/>
            <a:ext cx="0" cy="4171168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36A732FD-7421-B88C-54A0-9B20288D1407}"/>
              </a:ext>
            </a:extLst>
          </p:cNvPr>
          <p:cNvCxnSpPr/>
          <p:nvPr/>
        </p:nvCxnSpPr>
        <p:spPr>
          <a:xfrm>
            <a:off x="2198317" y="3416747"/>
            <a:ext cx="7803715" cy="0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2786E12-3B7F-895E-AFF3-D235B90972E3}"/>
              </a:ext>
            </a:extLst>
          </p:cNvPr>
          <p:cNvSpPr txBox="1"/>
          <p:nvPr/>
        </p:nvSpPr>
        <p:spPr>
          <a:xfrm>
            <a:off x="559191" y="767094"/>
            <a:ext cx="19500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/>
              <a:t>Подготовка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04BA38E-6AF5-8302-7130-1941B7EDD242}"/>
              </a:ext>
            </a:extLst>
          </p:cNvPr>
          <p:cNvSpPr txBox="1"/>
          <p:nvPr/>
        </p:nvSpPr>
        <p:spPr>
          <a:xfrm>
            <a:off x="9416726" y="767094"/>
            <a:ext cx="22242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sz="2800" dirty="0"/>
              <a:t>Образование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918A011-BD67-A3B2-26C8-C037B6C03FA1}"/>
              </a:ext>
            </a:extLst>
          </p:cNvPr>
          <p:cNvSpPr txBox="1"/>
          <p:nvPr/>
        </p:nvSpPr>
        <p:spPr>
          <a:xfrm>
            <a:off x="559191" y="5496068"/>
            <a:ext cx="30523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sz="2800" dirty="0"/>
              <a:t>Учение (обучение)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69D96EA-343A-F7F2-FF67-A2E9A7EC52FD}"/>
              </a:ext>
            </a:extLst>
          </p:cNvPr>
          <p:cNvSpPr txBox="1"/>
          <p:nvPr/>
        </p:nvSpPr>
        <p:spPr>
          <a:xfrm>
            <a:off x="9663063" y="5496068"/>
            <a:ext cx="19779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sz="2800" dirty="0"/>
              <a:t>Воспитание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F8B3743-01C7-9019-4DE1-8896D5EB5153}"/>
              </a:ext>
            </a:extLst>
          </p:cNvPr>
          <p:cNvSpPr txBox="1"/>
          <p:nvPr/>
        </p:nvSpPr>
        <p:spPr>
          <a:xfrm>
            <a:off x="559191" y="1318241"/>
            <a:ext cx="13679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Training</a:t>
            </a:r>
            <a:endParaRPr lang="ru-RU" sz="28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05FD2A0-A568-CDBD-FFFB-79C41D583375}"/>
              </a:ext>
            </a:extLst>
          </p:cNvPr>
          <p:cNvSpPr txBox="1"/>
          <p:nvPr/>
        </p:nvSpPr>
        <p:spPr>
          <a:xfrm>
            <a:off x="559191" y="4957448"/>
            <a:ext cx="14414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Learning</a:t>
            </a:r>
            <a:endParaRPr lang="ru-RU" sz="28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62DAC5D-38A5-218B-9E5F-58E50DE3AC36}"/>
              </a:ext>
            </a:extLst>
          </p:cNvPr>
          <p:cNvSpPr txBox="1"/>
          <p:nvPr/>
        </p:nvSpPr>
        <p:spPr>
          <a:xfrm>
            <a:off x="10148272" y="4957448"/>
            <a:ext cx="14927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Teaching</a:t>
            </a:r>
            <a:endParaRPr lang="ru-RU" sz="28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3413F24-8F78-2901-2D18-807BBFB682A3}"/>
              </a:ext>
            </a:extLst>
          </p:cNvPr>
          <p:cNvSpPr txBox="1"/>
          <p:nvPr/>
        </p:nvSpPr>
        <p:spPr>
          <a:xfrm>
            <a:off x="10001797" y="1318241"/>
            <a:ext cx="1639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 dirty="0"/>
              <a:t>Education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15044703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26A3A87D-2FC8-7F7F-1CE0-979A7A32DD3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60194" y="3105834"/>
            <a:ext cx="5043901" cy="646331"/>
          </a:xfrm>
        </p:spPr>
        <p:txBody>
          <a:bodyPr/>
          <a:lstStyle/>
          <a:p>
            <a:r>
              <a:rPr lang="ru-RU" dirty="0"/>
              <a:t>Суть процесса</a:t>
            </a:r>
          </a:p>
        </p:txBody>
      </p:sp>
    </p:spTree>
    <p:extLst>
      <p:ext uri="{BB962C8B-B14F-4D97-AF65-F5344CB8AC3E}">
        <p14:creationId xmlns:p14="http://schemas.microsoft.com/office/powerpoint/2010/main" val="39817498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Image result for машинное обучение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89" y="565066"/>
            <a:ext cx="11247021" cy="5465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55107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6" name="Picture 6" descr="Image result for много-много лиц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7973" y="820973"/>
            <a:ext cx="5216055" cy="5216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69643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7362A9-932D-1C46-B919-1748DC8773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E7149B-DEA2-E4C3-E9FF-3B6146DF63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572" y="359101"/>
            <a:ext cx="9199890" cy="523220"/>
          </a:xfrm>
        </p:spPr>
        <p:txBody>
          <a:bodyPr/>
          <a:lstStyle/>
          <a:p>
            <a:r>
              <a:rPr lang="ru-RU" dirty="0"/>
              <a:t>Мировое признание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9EDDBD1-C627-E172-05D1-03ACE86332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563" y="1895254"/>
            <a:ext cx="5128437" cy="3846328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9F806B88-E160-6B97-9FE2-E848723F04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4977" y="1895253"/>
            <a:ext cx="5128436" cy="3846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1805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8" name="Picture 4" descr="Image result for много-много лиц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8491" y="1161807"/>
            <a:ext cx="7255018" cy="4534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55463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Image result for много-много лиц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572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Image result for много-много лиц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0"/>
            <a:ext cx="4572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2294" name="Picture 6" descr="Image result for много-много лиц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857500"/>
            <a:ext cx="4572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2296" name="Picture 8" descr="Image result for много-много лиц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857500"/>
            <a:ext cx="4572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2298" name="Picture 10" descr="Image result for много-много лиц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0" y="0"/>
            <a:ext cx="4572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2300" name="Picture 12" descr="Image result for много-много лиц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0" y="2857500"/>
            <a:ext cx="4572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2302" name="Picture 14" descr="Image result for много-много лиц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15000"/>
            <a:ext cx="4572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2304" name="Picture 16" descr="Image result for много-много лиц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5715000"/>
            <a:ext cx="4572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2306" name="Picture 18" descr="Image result for много-много лиц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0" y="5715000"/>
            <a:ext cx="4572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78955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Image result for огромные сервера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889001"/>
            <a:ext cx="12192000" cy="7747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22411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C8A50A-53CD-4E60-A18D-C406CF898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572" y="143658"/>
            <a:ext cx="9199890" cy="954107"/>
          </a:xfrm>
        </p:spPr>
        <p:txBody>
          <a:bodyPr/>
          <a:lstStyle/>
          <a:p>
            <a:r>
              <a:rPr lang="ru-RU" dirty="0"/>
              <a:t>Цена подготовки нейросети в домашних условиях</a:t>
            </a:r>
          </a:p>
        </p:txBody>
      </p: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CDDCF9D0-F23C-F35D-EE2E-96B61AF5E8F7}"/>
              </a:ext>
            </a:extLst>
          </p:cNvPr>
          <p:cNvGrpSpPr/>
          <p:nvPr/>
        </p:nvGrpSpPr>
        <p:grpSpPr>
          <a:xfrm>
            <a:off x="7775243" y="2116854"/>
            <a:ext cx="3145390" cy="3618487"/>
            <a:chOff x="7155992" y="1826070"/>
            <a:chExt cx="3680723" cy="4234339"/>
          </a:xfrm>
        </p:grpSpPr>
        <p:pic>
          <p:nvPicPr>
            <p:cNvPr id="7" name="Picture 8" descr="Image result for пиктограмма автомобиля">
              <a:extLst>
                <a:ext uri="{FF2B5EF4-FFF2-40B4-BE49-F238E27FC236}">
                  <a16:creationId xmlns:a16="http://schemas.microsoft.com/office/drawing/2014/main" id="{94226AAF-FBD0-4AF9-C5CC-7807F4FD4D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06395" y="3172977"/>
              <a:ext cx="1630320" cy="16303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8" descr="Image result for пиктограмма автомобиля">
              <a:extLst>
                <a:ext uri="{FF2B5EF4-FFF2-40B4-BE49-F238E27FC236}">
                  <a16:creationId xmlns:a16="http://schemas.microsoft.com/office/drawing/2014/main" id="{D4C62C75-5504-7638-885B-C71557F5F8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55992" y="3172977"/>
              <a:ext cx="1630320" cy="16303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8" descr="Image result for пиктограмма автомобиля">
              <a:extLst>
                <a:ext uri="{FF2B5EF4-FFF2-40B4-BE49-F238E27FC236}">
                  <a16:creationId xmlns:a16="http://schemas.microsoft.com/office/drawing/2014/main" id="{934082F4-68EE-BEC7-ED7E-5FAE9847D9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06395" y="1826070"/>
              <a:ext cx="1630320" cy="16303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8" descr="Image result for пиктограмма автомобиля">
              <a:extLst>
                <a:ext uri="{FF2B5EF4-FFF2-40B4-BE49-F238E27FC236}">
                  <a16:creationId xmlns:a16="http://schemas.microsoft.com/office/drawing/2014/main" id="{DC0C3429-B2B9-1F72-F0AC-7E5C9DC2912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55992" y="1826070"/>
              <a:ext cx="1630320" cy="16303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8" descr="Image result for пиктограмма автомобиля">
              <a:extLst>
                <a:ext uri="{FF2B5EF4-FFF2-40B4-BE49-F238E27FC236}">
                  <a16:creationId xmlns:a16="http://schemas.microsoft.com/office/drawing/2014/main" id="{D29F28E7-E5BE-223A-3A18-6185EB6173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06395" y="4430089"/>
              <a:ext cx="1630320" cy="16303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8" descr="Image result for пиктограмма автомобиля">
              <a:extLst>
                <a:ext uri="{FF2B5EF4-FFF2-40B4-BE49-F238E27FC236}">
                  <a16:creationId xmlns:a16="http://schemas.microsoft.com/office/drawing/2014/main" id="{13F86FD4-8B22-76BC-5021-0D3899B4B1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55992" y="4430089"/>
              <a:ext cx="1630320" cy="16303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6" name="Picture 2" descr="Что такое нейросеть (нейронная сеть)?">
            <a:extLst>
              <a:ext uri="{FF2B5EF4-FFF2-40B4-BE49-F238E27FC236}">
                <a16:creationId xmlns:a16="http://schemas.microsoft.com/office/drawing/2014/main" id="{7D874FB0-AEDE-CD66-3744-65A3728E94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532" y="2281552"/>
            <a:ext cx="5228468" cy="3365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97075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C8A50A-53CD-4E60-A18D-C406CF898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572" y="143658"/>
            <a:ext cx="9199890" cy="954107"/>
          </a:xfrm>
        </p:spPr>
        <p:txBody>
          <a:bodyPr/>
          <a:lstStyle/>
          <a:p>
            <a:r>
              <a:rPr lang="ru-RU" dirty="0"/>
              <a:t>Цена подготовки нейросети в домашних условиях</a:t>
            </a:r>
          </a:p>
        </p:txBody>
      </p: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CDDCF9D0-F23C-F35D-EE2E-96B61AF5E8F7}"/>
              </a:ext>
            </a:extLst>
          </p:cNvPr>
          <p:cNvGrpSpPr/>
          <p:nvPr/>
        </p:nvGrpSpPr>
        <p:grpSpPr>
          <a:xfrm>
            <a:off x="7775243" y="2116854"/>
            <a:ext cx="3145390" cy="3618487"/>
            <a:chOff x="7155992" y="1826070"/>
            <a:chExt cx="3680723" cy="4234339"/>
          </a:xfrm>
        </p:grpSpPr>
        <p:pic>
          <p:nvPicPr>
            <p:cNvPr id="7" name="Picture 8" descr="Image result for пиктограмма автомобиля">
              <a:extLst>
                <a:ext uri="{FF2B5EF4-FFF2-40B4-BE49-F238E27FC236}">
                  <a16:creationId xmlns:a16="http://schemas.microsoft.com/office/drawing/2014/main" id="{94226AAF-FBD0-4AF9-C5CC-7807F4FD4D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06395" y="3172977"/>
              <a:ext cx="1630320" cy="1630320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8" descr="Image result for пиктограмма автомобиля">
              <a:extLst>
                <a:ext uri="{FF2B5EF4-FFF2-40B4-BE49-F238E27FC236}">
                  <a16:creationId xmlns:a16="http://schemas.microsoft.com/office/drawing/2014/main" id="{D4C62C75-5504-7638-885B-C71557F5F8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55992" y="3172977"/>
              <a:ext cx="1630320" cy="1630320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8" descr="Image result for пиктограмма автомобиля">
              <a:extLst>
                <a:ext uri="{FF2B5EF4-FFF2-40B4-BE49-F238E27FC236}">
                  <a16:creationId xmlns:a16="http://schemas.microsoft.com/office/drawing/2014/main" id="{934082F4-68EE-BEC7-ED7E-5FAE9847D9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06395" y="1826070"/>
              <a:ext cx="1630320" cy="1630320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8" descr="Image result for пиктограмма автомобиля">
              <a:extLst>
                <a:ext uri="{FF2B5EF4-FFF2-40B4-BE49-F238E27FC236}">
                  <a16:creationId xmlns:a16="http://schemas.microsoft.com/office/drawing/2014/main" id="{DC0C3429-B2B9-1F72-F0AC-7E5C9DC2912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55992" y="1826070"/>
              <a:ext cx="1630320" cy="1630320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8" descr="Image result for пиктограмма автомобиля">
              <a:extLst>
                <a:ext uri="{FF2B5EF4-FFF2-40B4-BE49-F238E27FC236}">
                  <a16:creationId xmlns:a16="http://schemas.microsoft.com/office/drawing/2014/main" id="{D29F28E7-E5BE-223A-3A18-6185EB6173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06395" y="4430089"/>
              <a:ext cx="1630320" cy="1630320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8" descr="Image result for пиктограмма автомобиля">
              <a:extLst>
                <a:ext uri="{FF2B5EF4-FFF2-40B4-BE49-F238E27FC236}">
                  <a16:creationId xmlns:a16="http://schemas.microsoft.com/office/drawing/2014/main" id="{13F86FD4-8B22-76BC-5021-0D3899B4B1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55992" y="4430089"/>
              <a:ext cx="1630320" cy="1630320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3" name="Picture 2" descr="Image result for грета тунберг в оон">
            <a:extLst>
              <a:ext uri="{FF2B5EF4-FFF2-40B4-BE49-F238E27FC236}">
                <a16:creationId xmlns:a16="http://schemas.microsoft.com/office/drawing/2014/main" id="{1EC5124F-D808-98B7-AF9B-790752A49C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5226" y="4706450"/>
            <a:ext cx="1657612" cy="110562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Что такое нейросеть (нейронная сеть)?">
            <a:extLst>
              <a:ext uri="{FF2B5EF4-FFF2-40B4-BE49-F238E27FC236}">
                <a16:creationId xmlns:a16="http://schemas.microsoft.com/office/drawing/2014/main" id="{7D874FB0-AEDE-CD66-3744-65A3728E94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532" y="2281552"/>
            <a:ext cx="5228468" cy="3365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379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14E1D3-8C2A-81EF-246A-E9C82539F4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A8DC2C0-977E-FB05-43B3-2A3E32A7D3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572" y="359101"/>
            <a:ext cx="9199890" cy="523220"/>
          </a:xfrm>
        </p:spPr>
        <p:txBody>
          <a:bodyPr/>
          <a:lstStyle/>
          <a:p>
            <a:r>
              <a:rPr lang="ru-RU" dirty="0"/>
              <a:t>Размер нейронной сети</a:t>
            </a:r>
          </a:p>
        </p:txBody>
      </p:sp>
      <p:pic>
        <p:nvPicPr>
          <p:cNvPr id="3074" name="Picture 2" descr="По горизонтали – количество параметров в модели (в миллиардах), по вертикали – качество модели, выраженное в проценте верно решенных математических примеров">
            <a:extLst>
              <a:ext uri="{FF2B5EF4-FFF2-40B4-BE49-F238E27FC236}">
                <a16:creationId xmlns:a16="http://schemas.microsoft.com/office/drawing/2014/main" id="{34500670-6F5B-E4DF-E6CC-B55BA6EE24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0" y="1326302"/>
            <a:ext cx="8572500" cy="543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01290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26A3A87D-2FC8-7F7F-1CE0-979A7A32DD3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60194" y="3105834"/>
            <a:ext cx="5043901" cy="1200329"/>
          </a:xfrm>
        </p:spPr>
        <p:txBody>
          <a:bodyPr/>
          <a:lstStyle/>
          <a:p>
            <a:r>
              <a:rPr lang="ru-RU" dirty="0"/>
              <a:t>Как устроено обучение?</a:t>
            </a:r>
          </a:p>
        </p:txBody>
      </p:sp>
    </p:spTree>
    <p:extLst>
      <p:ext uri="{BB962C8B-B14F-4D97-AF65-F5344CB8AC3E}">
        <p14:creationId xmlns:p14="http://schemas.microsoft.com/office/powerpoint/2010/main" val="11547726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C8A50A-53CD-4E60-A18D-C406CF898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Обучение с учителем</a:t>
            </a:r>
          </a:p>
        </p:txBody>
      </p:sp>
      <p:pic>
        <p:nvPicPr>
          <p:cNvPr id="6" name="Picture 2" descr="ÐÐ°ÑÑÐ¸Ð½ÐºÐ¸ Ð¿Ð¾ Ð·Ð°Ð¿ÑÐ¾ÑÑ Ð¾Ð±ÑÑÐµÐ½Ð¸Ðµ Ñ ÑÑÐ¸ÑÐµÐ»ÐµÐ¼ Ð¸ Ð±ÐµÐ·">
            <a:extLst>
              <a:ext uri="{FF2B5EF4-FFF2-40B4-BE49-F238E27FC236}">
                <a16:creationId xmlns:a16="http://schemas.microsoft.com/office/drawing/2014/main" id="{317F8C35-1766-8423-5964-9F4CC248A0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630"/>
          <a:stretch/>
        </p:blipFill>
        <p:spPr bwMode="auto">
          <a:xfrm>
            <a:off x="184184" y="1568510"/>
            <a:ext cx="5332123" cy="4562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89736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C8A50A-53CD-4E60-A18D-C406CF898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Обучение с учителем</a:t>
            </a:r>
          </a:p>
        </p:txBody>
      </p:sp>
      <p:pic>
        <p:nvPicPr>
          <p:cNvPr id="5" name="Picture 2" descr="Image result for квадратные уравнения">
            <a:extLst>
              <a:ext uri="{FF2B5EF4-FFF2-40B4-BE49-F238E27FC236}">
                <a16:creationId xmlns:a16="http://schemas.microsoft.com/office/drawing/2014/main" id="{228BC20F-8823-AB8E-CCEC-7554E54D26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0349" y="2757952"/>
            <a:ext cx="6113081" cy="275731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ÐÐ°ÑÑÐ¸Ð½ÐºÐ¸ Ð¿Ð¾ Ð·Ð°Ð¿ÑÐ¾ÑÑ Ð¾Ð±ÑÑÐµÐ½Ð¸Ðµ Ñ ÑÑÐ¸ÑÐµÐ»ÐµÐ¼ Ð¸ Ð±ÐµÐ·">
            <a:extLst>
              <a:ext uri="{FF2B5EF4-FFF2-40B4-BE49-F238E27FC236}">
                <a16:creationId xmlns:a16="http://schemas.microsoft.com/office/drawing/2014/main" id="{317F8C35-1766-8423-5964-9F4CC248A0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630"/>
          <a:stretch/>
        </p:blipFill>
        <p:spPr bwMode="auto">
          <a:xfrm>
            <a:off x="184184" y="1568510"/>
            <a:ext cx="5332123" cy="456252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82576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C8A50A-53CD-4E60-A18D-C406CF898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Обучение без учителя</a:t>
            </a:r>
          </a:p>
        </p:txBody>
      </p:sp>
      <p:pic>
        <p:nvPicPr>
          <p:cNvPr id="5" name="Picture 2" descr="ÐÐ°ÑÑÐ¸Ð½ÐºÐ¸ Ð¿Ð¾ Ð·Ð°Ð¿ÑÐ¾ÑÑ Ð¾Ð±ÑÑÐµÐ½Ð¸Ðµ Ñ ÑÑÐ¸ÑÐµÐ»ÐµÐ¼ Ð¸ Ð±ÐµÐ·">
            <a:extLst>
              <a:ext uri="{FF2B5EF4-FFF2-40B4-BE49-F238E27FC236}">
                <a16:creationId xmlns:a16="http://schemas.microsoft.com/office/drawing/2014/main" id="{2240BD13-340C-D66B-3C26-5A91AFD62A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09"/>
          <a:stretch/>
        </p:blipFill>
        <p:spPr bwMode="auto">
          <a:xfrm>
            <a:off x="1103168" y="1613611"/>
            <a:ext cx="4737808" cy="4562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8580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68B853-A9AA-13CA-9841-B70512CA20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CB5A155-8C7B-2A83-83D4-C89488EEF5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572" y="359101"/>
            <a:ext cx="9199890" cy="523220"/>
          </a:xfrm>
        </p:spPr>
        <p:txBody>
          <a:bodyPr/>
          <a:lstStyle/>
          <a:p>
            <a:r>
              <a:rPr lang="en-US" dirty="0" err="1"/>
              <a:t>DeepSeek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EC81602-3F3A-D954-B5E2-421F795686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24000"/>
            <a:ext cx="12192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601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C8A50A-53CD-4E60-A18D-C406CF898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Обучение без учителя</a:t>
            </a:r>
          </a:p>
        </p:txBody>
      </p:sp>
      <p:pic>
        <p:nvPicPr>
          <p:cNvPr id="5" name="Picture 2" descr="ÐÐ°ÑÑÐ¸Ð½ÐºÐ¸ Ð¿Ð¾ Ð·Ð°Ð¿ÑÐ¾ÑÑ Ð¾Ð±ÑÑÐµÐ½Ð¸Ðµ Ñ ÑÑÐ¸ÑÐµÐ»ÐµÐ¼ Ð¸ Ð±ÐµÐ·">
            <a:extLst>
              <a:ext uri="{FF2B5EF4-FFF2-40B4-BE49-F238E27FC236}">
                <a16:creationId xmlns:a16="http://schemas.microsoft.com/office/drawing/2014/main" id="{2240BD13-340C-D66B-3C26-5A91AFD62A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09"/>
          <a:stretch/>
        </p:blipFill>
        <p:spPr bwMode="auto">
          <a:xfrm>
            <a:off x="1103168" y="1613611"/>
            <a:ext cx="4737808" cy="456252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Image result for ключи дома забыл">
            <a:extLst>
              <a:ext uri="{FF2B5EF4-FFF2-40B4-BE49-F238E27FC236}">
                <a16:creationId xmlns:a16="http://schemas.microsoft.com/office/drawing/2014/main" id="{CFD5906D-4DED-4DD6-7A33-4540EAE478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007" y="1519307"/>
            <a:ext cx="4235395" cy="467139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24027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C8A50A-53CD-4E60-A18D-C406CF898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Обучение с подкреплением</a:t>
            </a:r>
          </a:p>
        </p:txBody>
      </p:sp>
      <p:pic>
        <p:nvPicPr>
          <p:cNvPr id="5" name="Picture 2" descr="Image result for гаишник выписывает штраф">
            <a:extLst>
              <a:ext uri="{FF2B5EF4-FFF2-40B4-BE49-F238E27FC236}">
                <a16:creationId xmlns:a16="http://schemas.microsoft.com/office/drawing/2014/main" id="{36A2C619-52B5-28EC-5E84-118D4A3F5D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0" y="1738814"/>
            <a:ext cx="5715000" cy="452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46825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26A3A87D-2FC8-7F7F-1CE0-979A7A32DD3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60194" y="3105834"/>
            <a:ext cx="5043901" cy="646331"/>
          </a:xfrm>
        </p:spPr>
        <p:txBody>
          <a:bodyPr/>
          <a:lstStyle/>
          <a:p>
            <a:r>
              <a:rPr lang="ru-RU" dirty="0"/>
              <a:t>Нейронная сеть</a:t>
            </a:r>
          </a:p>
        </p:txBody>
      </p:sp>
    </p:spTree>
    <p:extLst>
      <p:ext uri="{BB962C8B-B14F-4D97-AF65-F5344CB8AC3E}">
        <p14:creationId xmlns:p14="http://schemas.microsoft.com/office/powerpoint/2010/main" val="36552862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C8A50A-53CD-4E60-A18D-C406CF898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Нейрон</a:t>
            </a:r>
          </a:p>
        </p:txBody>
      </p:sp>
      <p:pic>
        <p:nvPicPr>
          <p:cNvPr id="5" name="Picture 2" descr="Deep Learning на пальцах — Часть 1 | by Alexander Mamaev | Medium">
            <a:extLst>
              <a:ext uri="{FF2B5EF4-FFF2-40B4-BE49-F238E27FC236}">
                <a16:creationId xmlns:a16="http://schemas.microsoft.com/office/drawing/2014/main" id="{D869CBCC-522F-81B0-BC28-5AB1E476A3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7131" y="1918800"/>
            <a:ext cx="6096000" cy="3895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32690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C8A50A-53CD-4E60-A18D-C406CF898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Нейросеть</a:t>
            </a:r>
          </a:p>
        </p:txBody>
      </p:sp>
      <p:pic>
        <p:nvPicPr>
          <p:cNvPr id="5" name="Picture 4" descr="Искусственные нейронные сети простыми словами / Хабр">
            <a:extLst>
              <a:ext uri="{FF2B5EF4-FFF2-40B4-BE49-F238E27FC236}">
                <a16:creationId xmlns:a16="http://schemas.microsoft.com/office/drawing/2014/main" id="{EE3F766E-C476-8735-2D84-CFE3A53EDE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4675" y="2426933"/>
            <a:ext cx="5962650" cy="2619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73167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C8A50A-53CD-4E60-A18D-C406CF898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Свёрточная</a:t>
            </a:r>
            <a:r>
              <a:rPr lang="ru-RU" dirty="0"/>
              <a:t> нейронная сеть</a:t>
            </a:r>
          </a:p>
        </p:txBody>
      </p:sp>
      <p:pic>
        <p:nvPicPr>
          <p:cNvPr id="5" name="Picture 2" descr="VGG16 - сверточная сеть для выделения признаков изображений">
            <a:extLst>
              <a:ext uri="{FF2B5EF4-FFF2-40B4-BE49-F238E27FC236}">
                <a16:creationId xmlns:a16="http://schemas.microsoft.com/office/drawing/2014/main" id="{EAFCAD9F-F392-F3B1-41CD-E22E3F6D5E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412" y="1696543"/>
            <a:ext cx="8572500" cy="4829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32067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C8A50A-53CD-4E60-A18D-C406CF898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Свёрточная</a:t>
            </a:r>
            <a:r>
              <a:rPr lang="ru-RU" dirty="0"/>
              <a:t> нейронная сеть</a:t>
            </a:r>
          </a:p>
        </p:txBody>
      </p:sp>
      <p:pic>
        <p:nvPicPr>
          <p:cNvPr id="5" name="Picture 2" descr="Принцип работы свёрточной нейронной сети">
            <a:extLst>
              <a:ext uri="{FF2B5EF4-FFF2-40B4-BE49-F238E27FC236}">
                <a16:creationId xmlns:a16="http://schemas.microsoft.com/office/drawing/2014/main" id="{DE0F0E61-3896-4033-C408-1E8189786C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9877" y="1863181"/>
            <a:ext cx="7332246" cy="4419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27260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Рекуррентные сети</a:t>
            </a:r>
          </a:p>
        </p:txBody>
      </p:sp>
      <p:pic>
        <p:nvPicPr>
          <p:cNvPr id="5" name="Picture 2" descr="Рекуррентные нейронные сети (RNN) с Keras / Хабр">
            <a:extLst>
              <a:ext uri="{FF2B5EF4-FFF2-40B4-BE49-F238E27FC236}">
                <a16:creationId xmlns:a16="http://schemas.microsoft.com/office/drawing/2014/main" id="{190A6C4F-97D3-F8AC-945E-0B198ED0CE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962150"/>
            <a:ext cx="9753600" cy="2933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99273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4431A3-A5A6-FD26-2A1E-84BD4C527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F4E92DF-5459-987C-8936-1E1C33EF2A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462" y="0"/>
            <a:ext cx="40290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63999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26A3A87D-2FC8-7F7F-1CE0-979A7A32DD3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60194" y="3105834"/>
            <a:ext cx="5043901" cy="1200329"/>
          </a:xfrm>
        </p:spPr>
        <p:txBody>
          <a:bodyPr/>
          <a:lstStyle/>
          <a:p>
            <a:r>
              <a:rPr lang="ru-RU" dirty="0"/>
              <a:t>Весь ли мир – нейронная сеть?</a:t>
            </a:r>
          </a:p>
        </p:txBody>
      </p:sp>
    </p:spTree>
    <p:extLst>
      <p:ext uri="{BB962C8B-B14F-4D97-AF65-F5344CB8AC3E}">
        <p14:creationId xmlns:p14="http://schemas.microsoft.com/office/powerpoint/2010/main" val="10361746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C2D1AB-4161-9A8B-242A-E20376E96B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2028B4C-27C0-B770-F330-18C767A5DE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572" y="359101"/>
            <a:ext cx="9199890" cy="523220"/>
          </a:xfrm>
        </p:spPr>
        <p:txBody>
          <a:bodyPr/>
          <a:lstStyle/>
          <a:p>
            <a:r>
              <a:rPr lang="ru-RU" dirty="0"/>
              <a:t>Общая рамка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41F84A4-C63E-7D9D-0D91-B62D023183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7905" y="1138524"/>
            <a:ext cx="6276190" cy="45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2943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C8A50A-53CD-4E60-A18D-C406CF898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5" name="Picture 4" descr="Лес | Day R Wiki | Fandom">
            <a:extLst>
              <a:ext uri="{FF2B5EF4-FFF2-40B4-BE49-F238E27FC236}">
                <a16:creationId xmlns:a16="http://schemas.microsoft.com/office/drawing/2014/main" id="{C6578BE0-6E6A-3916-B054-0432806445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2363709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997823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C8A50A-53CD-4E60-A18D-C406CF898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Две концепции машинного обучения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8541249-63A3-0A9C-DF24-AA22B131FD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864" y="2105395"/>
            <a:ext cx="10499002" cy="3544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55511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C8A50A-53CD-4E60-A18D-C406CF898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F2A96E9A-66FF-3160-78D6-10CC50DF78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8633" y="1886027"/>
            <a:ext cx="7574733" cy="4193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682647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26A3A87D-2FC8-7F7F-1CE0-979A7A32DD3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60194" y="3105834"/>
            <a:ext cx="5043901" cy="646331"/>
          </a:xfrm>
        </p:spPr>
        <p:txBody>
          <a:bodyPr/>
          <a:lstStyle/>
          <a:p>
            <a:r>
              <a:rPr lang="ru-RU" dirty="0"/>
              <a:t>История</a:t>
            </a:r>
          </a:p>
        </p:txBody>
      </p:sp>
    </p:spTree>
    <p:extLst>
      <p:ext uri="{BB962C8B-B14F-4D97-AF65-F5344CB8AC3E}">
        <p14:creationId xmlns:p14="http://schemas.microsoft.com/office/powerpoint/2010/main" val="412889244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C8A50A-53CD-4E60-A18D-C406CF898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«Доисторический» период</a:t>
            </a:r>
          </a:p>
        </p:txBody>
      </p:sp>
      <p:graphicFrame>
        <p:nvGraphicFramePr>
          <p:cNvPr id="5" name="Схема 4">
            <a:extLst>
              <a:ext uri="{FF2B5EF4-FFF2-40B4-BE49-F238E27FC236}">
                <a16:creationId xmlns:a16="http://schemas.microsoft.com/office/drawing/2014/main" id="{2D01909E-70C7-8646-1565-ACABDF2327F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32671218"/>
              </p:ext>
            </p:extLst>
          </p:nvPr>
        </p:nvGraphicFramePr>
        <p:xfrm>
          <a:off x="342900" y="719666"/>
          <a:ext cx="11849100" cy="55287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050" name="Picture 2" descr="Как применять теорему Байеса для решения реальных задач">
            <a:extLst>
              <a:ext uri="{FF2B5EF4-FFF2-40B4-BE49-F238E27FC236}">
                <a16:creationId xmlns:a16="http://schemas.microsoft.com/office/drawing/2014/main" id="{0E91528A-40AC-3235-1339-FC59B4B6CB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573" y="1960344"/>
            <a:ext cx="2431278" cy="839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257376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C8A50A-53CD-4E60-A18D-C406CF898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Эволюция идей</a:t>
            </a:r>
          </a:p>
        </p:txBody>
      </p:sp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4368EBDC-88A2-BCC7-AC5D-9262F5D73C4E}"/>
              </a:ext>
            </a:extLst>
          </p:cNvPr>
          <p:cNvCxnSpPr>
            <a:cxnSpLocks/>
          </p:cNvCxnSpPr>
          <p:nvPr/>
        </p:nvCxnSpPr>
        <p:spPr>
          <a:xfrm>
            <a:off x="2286000" y="1600200"/>
            <a:ext cx="0" cy="45339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7E238AF0-501C-4ECF-5F16-1920977E11A8}"/>
              </a:ext>
            </a:extLst>
          </p:cNvPr>
          <p:cNvCxnSpPr>
            <a:cxnSpLocks/>
          </p:cNvCxnSpPr>
          <p:nvPr/>
        </p:nvCxnSpPr>
        <p:spPr>
          <a:xfrm>
            <a:off x="3421673" y="1600200"/>
            <a:ext cx="0" cy="45339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DED0452D-7309-59A0-CFB0-88D8F9746228}"/>
              </a:ext>
            </a:extLst>
          </p:cNvPr>
          <p:cNvCxnSpPr>
            <a:cxnSpLocks/>
          </p:cNvCxnSpPr>
          <p:nvPr/>
        </p:nvCxnSpPr>
        <p:spPr>
          <a:xfrm>
            <a:off x="9100038" y="1600200"/>
            <a:ext cx="0" cy="45339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95456C9D-F370-FDF6-2B5D-F22AD490128B}"/>
              </a:ext>
            </a:extLst>
          </p:cNvPr>
          <p:cNvCxnSpPr>
            <a:cxnSpLocks/>
          </p:cNvCxnSpPr>
          <p:nvPr/>
        </p:nvCxnSpPr>
        <p:spPr>
          <a:xfrm>
            <a:off x="5693019" y="1600200"/>
            <a:ext cx="0" cy="45339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473D5243-47F0-A058-C540-BDAD8E466888}"/>
              </a:ext>
            </a:extLst>
          </p:cNvPr>
          <p:cNvCxnSpPr>
            <a:cxnSpLocks/>
          </p:cNvCxnSpPr>
          <p:nvPr/>
        </p:nvCxnSpPr>
        <p:spPr>
          <a:xfrm>
            <a:off x="7964365" y="1600200"/>
            <a:ext cx="0" cy="45339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F51A7397-8ADE-BE4D-B107-439F945C526E}"/>
              </a:ext>
            </a:extLst>
          </p:cNvPr>
          <p:cNvCxnSpPr>
            <a:cxnSpLocks/>
          </p:cNvCxnSpPr>
          <p:nvPr/>
        </p:nvCxnSpPr>
        <p:spPr>
          <a:xfrm>
            <a:off x="10235712" y="1600200"/>
            <a:ext cx="0" cy="45339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EBF9013C-C9E5-E963-AB1B-978855D11289}"/>
              </a:ext>
            </a:extLst>
          </p:cNvPr>
          <p:cNvCxnSpPr>
            <a:cxnSpLocks/>
          </p:cNvCxnSpPr>
          <p:nvPr/>
        </p:nvCxnSpPr>
        <p:spPr>
          <a:xfrm>
            <a:off x="4557346" y="1600200"/>
            <a:ext cx="0" cy="45339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D4526DE3-1288-32E5-BCFE-3DFC0689F2AE}"/>
              </a:ext>
            </a:extLst>
          </p:cNvPr>
          <p:cNvCxnSpPr>
            <a:cxnSpLocks/>
          </p:cNvCxnSpPr>
          <p:nvPr/>
        </p:nvCxnSpPr>
        <p:spPr>
          <a:xfrm>
            <a:off x="6828692" y="1600200"/>
            <a:ext cx="0" cy="45339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1592A7A-A25A-E2BC-560A-63928D88B1C9}"/>
              </a:ext>
            </a:extLst>
          </p:cNvPr>
          <p:cNvSpPr txBox="1"/>
          <p:nvPr/>
        </p:nvSpPr>
        <p:spPr>
          <a:xfrm>
            <a:off x="1333495" y="5826323"/>
            <a:ext cx="9525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b="1" dirty="0">
                <a:latin typeface="Montserrat" panose="00000500000000000000" pitchFamily="2" charset="-52"/>
              </a:rPr>
              <a:t>1940-ые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FE320AF-534E-3A77-10BD-330924CD2C79}"/>
              </a:ext>
            </a:extLst>
          </p:cNvPr>
          <p:cNvSpPr txBox="1"/>
          <p:nvPr/>
        </p:nvSpPr>
        <p:spPr>
          <a:xfrm>
            <a:off x="2385598" y="5826322"/>
            <a:ext cx="9364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b="1" dirty="0">
                <a:latin typeface="Montserrat" panose="00000500000000000000" pitchFamily="2" charset="-52"/>
              </a:rPr>
              <a:t>1950-ые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7A10C51-4293-1BE3-A2CC-4891AAF438E8}"/>
              </a:ext>
            </a:extLst>
          </p:cNvPr>
          <p:cNvSpPr txBox="1"/>
          <p:nvPr/>
        </p:nvSpPr>
        <p:spPr>
          <a:xfrm>
            <a:off x="3521274" y="5826321"/>
            <a:ext cx="9428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b="1" dirty="0">
                <a:latin typeface="Montserrat" panose="00000500000000000000" pitchFamily="2" charset="-52"/>
              </a:rPr>
              <a:t>1960-ые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E76C597-672E-8D2B-A6C2-5FD73176E4EF}"/>
              </a:ext>
            </a:extLst>
          </p:cNvPr>
          <p:cNvSpPr txBox="1"/>
          <p:nvPr/>
        </p:nvSpPr>
        <p:spPr>
          <a:xfrm>
            <a:off x="4648930" y="5826320"/>
            <a:ext cx="9396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b="1" dirty="0">
                <a:latin typeface="Montserrat" panose="00000500000000000000" pitchFamily="2" charset="-52"/>
              </a:rPr>
              <a:t>1970-ые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BE7F432-C929-7356-B7D9-D004EBC850BF}"/>
              </a:ext>
            </a:extLst>
          </p:cNvPr>
          <p:cNvSpPr txBox="1"/>
          <p:nvPr/>
        </p:nvSpPr>
        <p:spPr>
          <a:xfrm>
            <a:off x="5771778" y="5826319"/>
            <a:ext cx="9476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b="1" dirty="0">
                <a:latin typeface="Montserrat" panose="00000500000000000000" pitchFamily="2" charset="-52"/>
              </a:rPr>
              <a:t>1980-ые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894EF56-6893-C3E9-EA25-054D1D083FD9}"/>
              </a:ext>
            </a:extLst>
          </p:cNvPr>
          <p:cNvSpPr txBox="1"/>
          <p:nvPr/>
        </p:nvSpPr>
        <p:spPr>
          <a:xfrm>
            <a:off x="6937912" y="5826318"/>
            <a:ext cx="9428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b="1" dirty="0">
                <a:latin typeface="Montserrat" panose="00000500000000000000" pitchFamily="2" charset="-52"/>
              </a:rPr>
              <a:t>1990-ые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074139A-75CF-5988-C9FF-EBD92A5971E0}"/>
              </a:ext>
            </a:extLst>
          </p:cNvPr>
          <p:cNvSpPr txBox="1"/>
          <p:nvPr/>
        </p:nvSpPr>
        <p:spPr>
          <a:xfrm>
            <a:off x="8075647" y="5826317"/>
            <a:ext cx="9941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b="1" dirty="0">
                <a:latin typeface="Montserrat" panose="00000500000000000000" pitchFamily="2" charset="-52"/>
              </a:rPr>
              <a:t>2000-ые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42211C4-8087-3EEE-5DB0-078CC524AFEE}"/>
              </a:ext>
            </a:extLst>
          </p:cNvPr>
          <p:cNvSpPr txBox="1"/>
          <p:nvPr/>
        </p:nvSpPr>
        <p:spPr>
          <a:xfrm>
            <a:off x="9191623" y="5826316"/>
            <a:ext cx="9781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b="1" dirty="0">
                <a:latin typeface="Montserrat" panose="00000500000000000000" pitchFamily="2" charset="-52"/>
              </a:rPr>
              <a:t>2010-ые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3512269-1761-DD0A-6A91-0FAD984889D8}"/>
              </a:ext>
            </a:extLst>
          </p:cNvPr>
          <p:cNvSpPr txBox="1"/>
          <p:nvPr/>
        </p:nvSpPr>
        <p:spPr>
          <a:xfrm>
            <a:off x="10352944" y="5826315"/>
            <a:ext cx="9781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b="1" dirty="0">
                <a:latin typeface="Montserrat" panose="00000500000000000000" pitchFamily="2" charset="-52"/>
              </a:rPr>
              <a:t>2020-ые</a:t>
            </a:r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CF5320E6-5D52-DDCC-6654-D535907DF687}"/>
              </a:ext>
            </a:extLst>
          </p:cNvPr>
          <p:cNvSpPr/>
          <p:nvPr/>
        </p:nvSpPr>
        <p:spPr>
          <a:xfrm>
            <a:off x="1333495" y="1698427"/>
            <a:ext cx="2800348" cy="307777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Кибернетика</a:t>
            </a:r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646ED903-92CD-92BC-083F-E6F98610D8B8}"/>
              </a:ext>
            </a:extLst>
          </p:cNvPr>
          <p:cNvSpPr/>
          <p:nvPr/>
        </p:nvSpPr>
        <p:spPr>
          <a:xfrm>
            <a:off x="1638300" y="2176823"/>
            <a:ext cx="7772400" cy="307777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Искусственные нейронные сети</a:t>
            </a:r>
          </a:p>
        </p:txBody>
      </p: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B1CEE2BA-25FB-9F33-57D7-215A9B941923}"/>
              </a:ext>
            </a:extLst>
          </p:cNvPr>
          <p:cNvSpPr/>
          <p:nvPr/>
        </p:nvSpPr>
        <p:spPr>
          <a:xfrm>
            <a:off x="9410701" y="2176822"/>
            <a:ext cx="2076450" cy="307777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Глубокое обучение</a:t>
            </a:r>
          </a:p>
        </p:txBody>
      </p: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A097AC16-38B1-22F7-7F12-429686A202CA}"/>
              </a:ext>
            </a:extLst>
          </p:cNvPr>
          <p:cNvSpPr/>
          <p:nvPr/>
        </p:nvSpPr>
        <p:spPr>
          <a:xfrm>
            <a:off x="2385598" y="2653454"/>
            <a:ext cx="6597208" cy="337711"/>
          </a:xfrm>
          <a:prstGeom prst="rect">
            <a:avLst/>
          </a:prstGeom>
          <a:ln>
            <a:noFill/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</a:rPr>
              <a:t>Символьный интеллект</a:t>
            </a:r>
          </a:p>
        </p:txBody>
      </p:sp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3E315869-AC14-FD8C-418B-7DE90D557401}"/>
              </a:ext>
            </a:extLst>
          </p:cNvPr>
          <p:cNvSpPr/>
          <p:nvPr/>
        </p:nvSpPr>
        <p:spPr>
          <a:xfrm>
            <a:off x="5845056" y="3356479"/>
            <a:ext cx="3565644" cy="307777"/>
          </a:xfrm>
          <a:prstGeom prst="rect">
            <a:avLst/>
          </a:prstGeom>
          <a:ln>
            <a:noFill/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</a:rPr>
              <a:t>Экспертные системы</a:t>
            </a:r>
          </a:p>
        </p:txBody>
      </p:sp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DD916A02-D417-7582-7920-FC61EBF960D9}"/>
              </a:ext>
            </a:extLst>
          </p:cNvPr>
          <p:cNvSpPr/>
          <p:nvPr/>
        </p:nvSpPr>
        <p:spPr>
          <a:xfrm>
            <a:off x="7266846" y="4041903"/>
            <a:ext cx="2639154" cy="307777"/>
          </a:xfrm>
          <a:prstGeom prst="rect">
            <a:avLst/>
          </a:prstGeom>
          <a:ln>
            <a:noFill/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</a:rPr>
              <a:t>Машинное обучение</a:t>
            </a:r>
          </a:p>
        </p:txBody>
      </p: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30466662-B0EB-8991-A47D-EB8EEF92B6FE}"/>
              </a:ext>
            </a:extLst>
          </p:cNvPr>
          <p:cNvSpPr/>
          <p:nvPr/>
        </p:nvSpPr>
        <p:spPr>
          <a:xfrm>
            <a:off x="5020749" y="3089218"/>
            <a:ext cx="796805" cy="22652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Зима</a:t>
            </a:r>
          </a:p>
        </p:txBody>
      </p:sp>
      <p:sp>
        <p:nvSpPr>
          <p:cNvPr id="32" name="Прямоугольник 31">
            <a:extLst>
              <a:ext uri="{FF2B5EF4-FFF2-40B4-BE49-F238E27FC236}">
                <a16:creationId xmlns:a16="http://schemas.microsoft.com/office/drawing/2014/main" id="{C0480A9D-495F-8A0A-7978-A1DB0A383646}"/>
              </a:ext>
            </a:extLst>
          </p:cNvPr>
          <p:cNvSpPr/>
          <p:nvPr/>
        </p:nvSpPr>
        <p:spPr>
          <a:xfrm>
            <a:off x="6430289" y="3793164"/>
            <a:ext cx="796805" cy="22652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Зима</a:t>
            </a:r>
          </a:p>
        </p:txBody>
      </p:sp>
      <p:sp>
        <p:nvSpPr>
          <p:cNvPr id="33" name="Прямоугольник 32">
            <a:extLst>
              <a:ext uri="{FF2B5EF4-FFF2-40B4-BE49-F238E27FC236}">
                <a16:creationId xmlns:a16="http://schemas.microsoft.com/office/drawing/2014/main" id="{43032208-F966-0B2F-399A-36B509DA188E}"/>
              </a:ext>
            </a:extLst>
          </p:cNvPr>
          <p:cNvSpPr/>
          <p:nvPr/>
        </p:nvSpPr>
        <p:spPr>
          <a:xfrm>
            <a:off x="3421673" y="4591050"/>
            <a:ext cx="4653967" cy="250308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Эволюционное программирование</a:t>
            </a:r>
          </a:p>
        </p:txBody>
      </p:sp>
      <p:sp>
        <p:nvSpPr>
          <p:cNvPr id="34" name="Прямоугольник 33">
            <a:extLst>
              <a:ext uri="{FF2B5EF4-FFF2-40B4-BE49-F238E27FC236}">
                <a16:creationId xmlns:a16="http://schemas.microsoft.com/office/drawing/2014/main" id="{A6E9D9C1-6F35-43D9-0F1F-18A69F365D32}"/>
              </a:ext>
            </a:extLst>
          </p:cNvPr>
          <p:cNvSpPr/>
          <p:nvPr/>
        </p:nvSpPr>
        <p:spPr>
          <a:xfrm>
            <a:off x="4595782" y="5026166"/>
            <a:ext cx="4653967" cy="250308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Генетические алгоритмы</a:t>
            </a:r>
          </a:p>
        </p:txBody>
      </p:sp>
      <p:sp>
        <p:nvSpPr>
          <p:cNvPr id="35" name="Прямоугольник 34">
            <a:extLst>
              <a:ext uri="{FF2B5EF4-FFF2-40B4-BE49-F238E27FC236}">
                <a16:creationId xmlns:a16="http://schemas.microsoft.com/office/drawing/2014/main" id="{58765099-6402-B9C5-AD42-B053E12AE2BE}"/>
              </a:ext>
            </a:extLst>
          </p:cNvPr>
          <p:cNvSpPr/>
          <p:nvPr/>
        </p:nvSpPr>
        <p:spPr>
          <a:xfrm>
            <a:off x="6833184" y="5461282"/>
            <a:ext cx="4653967" cy="250308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err="1"/>
              <a:t>Нейровычисления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9103866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История нейронных сетей</a:t>
            </a:r>
          </a:p>
        </p:txBody>
      </p:sp>
      <p:pic>
        <p:nvPicPr>
          <p:cNvPr id="5" name="Picture 4" descr="Qingkai's Blog: Machine learning 3 - Artificial Neural Networks - part 1-  Basics">
            <a:extLst>
              <a:ext uri="{FF2B5EF4-FFF2-40B4-BE49-F238E27FC236}">
                <a16:creationId xmlns:a16="http://schemas.microsoft.com/office/drawing/2014/main" id="{DBB6EA58-3899-392C-495B-71A10F0F9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50950"/>
            <a:ext cx="12192000" cy="572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736289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00FBD30-BD71-CB61-7BEE-1C7EC92C0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Современные границы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43E722B-E8E6-326E-A05B-9339595F93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9284" y="951676"/>
            <a:ext cx="7573432" cy="5906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36168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6DD0FF7-6F10-B7B7-0952-88181417A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Трансформеры!</a:t>
            </a:r>
          </a:p>
        </p:txBody>
      </p:sp>
      <p:pic>
        <p:nvPicPr>
          <p:cNvPr id="3080" name="Picture 8">
            <a:extLst>
              <a:ext uri="{FF2B5EF4-FFF2-40B4-BE49-F238E27FC236}">
                <a16:creationId xmlns:a16="http://schemas.microsoft.com/office/drawing/2014/main" id="{9EFBB96F-CF66-5EC6-E18F-B58B4B7FD3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7138" y="0"/>
            <a:ext cx="46561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97203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6D22226-25B7-B602-452A-8D0B7A411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Компьютер против человека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CA9751F-9140-A4B5-3C69-BC10273A1E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219" y="1000514"/>
            <a:ext cx="6672040" cy="5266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7352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76E1B6-5293-8F8B-A523-873A622FEB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4C9471-930F-74AA-5608-04BC0F592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572" y="359101"/>
            <a:ext cx="9199890" cy="523220"/>
          </a:xfrm>
        </p:spPr>
        <p:txBody>
          <a:bodyPr/>
          <a:lstStyle/>
          <a:p>
            <a:r>
              <a:rPr lang="ru-RU" dirty="0"/>
              <a:t>Моделирование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312426A-A471-7113-8603-E7D7BC3054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2688" y="1052438"/>
            <a:ext cx="6628957" cy="5244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921495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2308B6F-66F3-ECE0-FCC9-23D7226EF7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Вычислительная сложность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9DA94FB-81CF-7663-BD56-A002740E6F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8113" y="1339702"/>
            <a:ext cx="9316082" cy="4844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19391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EC130A7-A848-0E48-5D13-0F702C31C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Вычислительная сложность</a:t>
            </a:r>
          </a:p>
        </p:txBody>
      </p:sp>
      <p:pic>
        <p:nvPicPr>
          <p:cNvPr id="1026" name="Picture 2" descr="Graph showing the exponential increase in computational requirements for AI models over years, highlighting the rapid growth of transformer models from 2018 to 2022">
            <a:extLst>
              <a:ext uri="{FF2B5EF4-FFF2-40B4-BE49-F238E27FC236}">
                <a16:creationId xmlns:a16="http://schemas.microsoft.com/office/drawing/2014/main" id="{4FA517DF-6CFE-B142-9955-A0C6789E65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4" t="12079"/>
          <a:stretch>
            <a:fillRect/>
          </a:stretch>
        </p:blipFill>
        <p:spPr bwMode="auto">
          <a:xfrm>
            <a:off x="3125971" y="1435395"/>
            <a:ext cx="6049317" cy="4560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097160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AD4901-27C3-F095-E829-36ABE5CA2F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8B6C495-64C4-E282-5E9E-2AC576D393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ChatGPT</a:t>
            </a:r>
            <a:endParaRPr lang="ru-RU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C2B4DB7E-72D9-2DBD-A6F6-B74672A2DD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6660" y="1069649"/>
            <a:ext cx="9555126" cy="5342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667685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7FAE656-392A-E591-613A-09946927C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Типы моделей</a:t>
            </a:r>
          </a:p>
        </p:txBody>
      </p:sp>
      <p:sp>
        <p:nvSpPr>
          <p:cNvPr id="5" name="Стрелка: влево-вправо 4">
            <a:extLst>
              <a:ext uri="{FF2B5EF4-FFF2-40B4-BE49-F238E27FC236}">
                <a16:creationId xmlns:a16="http://schemas.microsoft.com/office/drawing/2014/main" id="{DECFF77C-7C00-4D2B-435B-4229373D5553}"/>
              </a:ext>
            </a:extLst>
          </p:cNvPr>
          <p:cNvSpPr/>
          <p:nvPr/>
        </p:nvSpPr>
        <p:spPr>
          <a:xfrm>
            <a:off x="1257299" y="2762250"/>
            <a:ext cx="9972675" cy="914400"/>
          </a:xfrm>
          <a:prstGeom prst="leftRightArrow">
            <a:avLst/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3BD578-9E6B-93B7-987D-86DCEAFDAF01}"/>
              </a:ext>
            </a:extLst>
          </p:cNvPr>
          <p:cNvSpPr txBox="1"/>
          <p:nvPr/>
        </p:nvSpPr>
        <p:spPr>
          <a:xfrm>
            <a:off x="190500" y="1657350"/>
            <a:ext cx="13906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latin typeface="Montserrat" panose="00000500000000000000" pitchFamily="2" charset="-52"/>
              </a:rPr>
              <a:t>Данные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86AC67-BD45-6194-7D58-92E6B6068630}"/>
              </a:ext>
            </a:extLst>
          </p:cNvPr>
          <p:cNvSpPr txBox="1"/>
          <p:nvPr/>
        </p:nvSpPr>
        <p:spPr>
          <a:xfrm>
            <a:off x="190500" y="2209800"/>
            <a:ext cx="13906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latin typeface="Montserrat" panose="00000500000000000000" pitchFamily="2" charset="-52"/>
              </a:rPr>
              <a:t>Универсальность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17A700-8D41-0626-D340-40D257C38C3A}"/>
              </a:ext>
            </a:extLst>
          </p:cNvPr>
          <p:cNvSpPr txBox="1"/>
          <p:nvPr/>
        </p:nvSpPr>
        <p:spPr>
          <a:xfrm>
            <a:off x="2552698" y="1657350"/>
            <a:ext cx="13906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latin typeface="Montserrat" panose="00000500000000000000" pitchFamily="2" charset="-52"/>
              </a:rPr>
              <a:t>Много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14CCDDB-A5A8-B051-2A38-D69EF9977BA2}"/>
              </a:ext>
            </a:extLst>
          </p:cNvPr>
          <p:cNvSpPr txBox="1"/>
          <p:nvPr/>
        </p:nvSpPr>
        <p:spPr>
          <a:xfrm>
            <a:off x="2552698" y="2209800"/>
            <a:ext cx="17716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latin typeface="Montserrat" panose="00000500000000000000" pitchFamily="2" charset="-52"/>
              </a:rPr>
              <a:t>Только одна задача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DF727C-72E5-1F29-A6D7-17FD45516C9A}"/>
              </a:ext>
            </a:extLst>
          </p:cNvPr>
          <p:cNvSpPr txBox="1"/>
          <p:nvPr/>
        </p:nvSpPr>
        <p:spPr>
          <a:xfrm>
            <a:off x="5500686" y="1657350"/>
            <a:ext cx="17716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latin typeface="Montserrat" panose="00000500000000000000" pitchFamily="2" charset="-52"/>
              </a:rPr>
              <a:t>Очень много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D8C33D0-B816-2504-DF79-AB6FED2B0103}"/>
              </a:ext>
            </a:extLst>
          </p:cNvPr>
          <p:cNvSpPr txBox="1"/>
          <p:nvPr/>
        </p:nvSpPr>
        <p:spPr>
          <a:xfrm>
            <a:off x="5500686" y="2209800"/>
            <a:ext cx="13906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latin typeface="Montserrat" panose="00000500000000000000" pitchFamily="2" charset="-52"/>
              </a:rPr>
              <a:t>Класс задач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2EA5E93-80EE-8784-A57F-CCC325A4F59E}"/>
              </a:ext>
            </a:extLst>
          </p:cNvPr>
          <p:cNvSpPr txBox="1"/>
          <p:nvPr/>
        </p:nvSpPr>
        <p:spPr>
          <a:xfrm>
            <a:off x="8448674" y="1625025"/>
            <a:ext cx="23717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latin typeface="Montserrat" panose="00000500000000000000" pitchFamily="2" charset="-52"/>
              </a:rPr>
              <a:t>Очень-очень много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28084E5-FB41-19D5-9250-4A585F5182B4}"/>
              </a:ext>
            </a:extLst>
          </p:cNvPr>
          <p:cNvSpPr txBox="1"/>
          <p:nvPr/>
        </p:nvSpPr>
        <p:spPr>
          <a:xfrm>
            <a:off x="8448674" y="2177475"/>
            <a:ext cx="21050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latin typeface="Montserrat" panose="00000500000000000000" pitchFamily="2" charset="-52"/>
              </a:rPr>
              <a:t>Широкий спектр классов задач</a:t>
            </a:r>
          </a:p>
        </p:txBody>
      </p:sp>
      <p:sp>
        <p:nvSpPr>
          <p:cNvPr id="18" name="Овал 17">
            <a:extLst>
              <a:ext uri="{FF2B5EF4-FFF2-40B4-BE49-F238E27FC236}">
                <a16:creationId xmlns:a16="http://schemas.microsoft.com/office/drawing/2014/main" id="{47478698-A1F9-828B-0F7E-C9CE52EE2E7A}"/>
              </a:ext>
            </a:extLst>
          </p:cNvPr>
          <p:cNvSpPr/>
          <p:nvPr/>
        </p:nvSpPr>
        <p:spPr>
          <a:xfrm>
            <a:off x="5462848" y="4261179"/>
            <a:ext cx="576000" cy="57600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Овал 18">
            <a:extLst>
              <a:ext uri="{FF2B5EF4-FFF2-40B4-BE49-F238E27FC236}">
                <a16:creationId xmlns:a16="http://schemas.microsoft.com/office/drawing/2014/main" id="{8712F13A-D255-38F0-46D4-2BE94AFB245D}"/>
              </a:ext>
            </a:extLst>
          </p:cNvPr>
          <p:cNvSpPr/>
          <p:nvPr/>
        </p:nvSpPr>
        <p:spPr>
          <a:xfrm>
            <a:off x="6386512" y="4985369"/>
            <a:ext cx="576000" cy="57600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Овал 19">
            <a:extLst>
              <a:ext uri="{FF2B5EF4-FFF2-40B4-BE49-F238E27FC236}">
                <a16:creationId xmlns:a16="http://schemas.microsoft.com/office/drawing/2014/main" id="{1CFA291A-7A1C-E4B9-14E3-A402EB5A28A2}"/>
              </a:ext>
            </a:extLst>
          </p:cNvPr>
          <p:cNvSpPr/>
          <p:nvPr/>
        </p:nvSpPr>
        <p:spPr>
          <a:xfrm>
            <a:off x="5330475" y="5416919"/>
            <a:ext cx="576000" cy="57600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Овал 20">
            <a:extLst>
              <a:ext uri="{FF2B5EF4-FFF2-40B4-BE49-F238E27FC236}">
                <a16:creationId xmlns:a16="http://schemas.microsoft.com/office/drawing/2014/main" id="{74338E36-86CB-23DA-10C5-56FCBC1DFAEB}"/>
              </a:ext>
            </a:extLst>
          </p:cNvPr>
          <p:cNvSpPr/>
          <p:nvPr/>
        </p:nvSpPr>
        <p:spPr>
          <a:xfrm>
            <a:off x="5630512" y="4784818"/>
            <a:ext cx="756000" cy="75600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Овал 21">
            <a:extLst>
              <a:ext uri="{FF2B5EF4-FFF2-40B4-BE49-F238E27FC236}">
                <a16:creationId xmlns:a16="http://schemas.microsoft.com/office/drawing/2014/main" id="{A0CEE25A-D1BB-63D2-5246-7146A4BAD256}"/>
              </a:ext>
            </a:extLst>
          </p:cNvPr>
          <p:cNvSpPr/>
          <p:nvPr/>
        </p:nvSpPr>
        <p:spPr>
          <a:xfrm>
            <a:off x="2670520" y="4256389"/>
            <a:ext cx="576000" cy="57600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Овал 22">
            <a:extLst>
              <a:ext uri="{FF2B5EF4-FFF2-40B4-BE49-F238E27FC236}">
                <a16:creationId xmlns:a16="http://schemas.microsoft.com/office/drawing/2014/main" id="{1D31A986-9311-9721-6578-7C39E472C93B}"/>
              </a:ext>
            </a:extLst>
          </p:cNvPr>
          <p:cNvSpPr/>
          <p:nvPr/>
        </p:nvSpPr>
        <p:spPr>
          <a:xfrm>
            <a:off x="3594184" y="4980579"/>
            <a:ext cx="576000" cy="57600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Овал 23">
            <a:extLst>
              <a:ext uri="{FF2B5EF4-FFF2-40B4-BE49-F238E27FC236}">
                <a16:creationId xmlns:a16="http://schemas.microsoft.com/office/drawing/2014/main" id="{BC210D9C-9702-0CAB-8733-02DDF8B10CBA}"/>
              </a:ext>
            </a:extLst>
          </p:cNvPr>
          <p:cNvSpPr/>
          <p:nvPr/>
        </p:nvSpPr>
        <p:spPr>
          <a:xfrm>
            <a:off x="2538147" y="5412129"/>
            <a:ext cx="576000" cy="57600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Овал 25">
            <a:extLst>
              <a:ext uri="{FF2B5EF4-FFF2-40B4-BE49-F238E27FC236}">
                <a16:creationId xmlns:a16="http://schemas.microsoft.com/office/drawing/2014/main" id="{380A7DE4-2FCE-A0A7-36F7-026808960215}"/>
              </a:ext>
            </a:extLst>
          </p:cNvPr>
          <p:cNvSpPr/>
          <p:nvPr/>
        </p:nvSpPr>
        <p:spPr>
          <a:xfrm>
            <a:off x="8619019" y="4442996"/>
            <a:ext cx="1368335" cy="136800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187826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KAN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7153" y="1052505"/>
            <a:ext cx="8723509" cy="5445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28547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26A3A87D-2FC8-7F7F-1CE0-979A7A32DD3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60194" y="3105834"/>
            <a:ext cx="5043901" cy="1200329"/>
          </a:xfrm>
        </p:spPr>
        <p:txBody>
          <a:bodyPr/>
          <a:lstStyle/>
          <a:p>
            <a:r>
              <a:rPr lang="ru-RU" dirty="0"/>
              <a:t>Границы применимости</a:t>
            </a:r>
          </a:p>
        </p:txBody>
      </p:sp>
    </p:spTree>
    <p:extLst>
      <p:ext uri="{BB962C8B-B14F-4D97-AF65-F5344CB8AC3E}">
        <p14:creationId xmlns:p14="http://schemas.microsoft.com/office/powerpoint/2010/main" val="267866563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C8A50A-53CD-4E60-A18D-C406CF898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Этика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E658B05-9F75-2AE1-0688-2CDC8A0E8D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63" t="5030" r="1503" b="6650"/>
          <a:stretch/>
        </p:blipFill>
        <p:spPr>
          <a:xfrm>
            <a:off x="1244032" y="1407622"/>
            <a:ext cx="9703937" cy="4937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10713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C8A50A-53CD-4E60-A18D-C406CF898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Цель</a:t>
            </a:r>
          </a:p>
        </p:txBody>
      </p:sp>
      <p:pic>
        <p:nvPicPr>
          <p:cNvPr id="5" name="Picture 2" descr="Image result for анонимус">
            <a:extLst>
              <a:ext uri="{FF2B5EF4-FFF2-40B4-BE49-F238E27FC236}">
                <a16:creationId xmlns:a16="http://schemas.microsoft.com/office/drawing/2014/main" id="{AB414E4C-9099-642D-9D5E-6C1D81990D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8553" y="1641943"/>
            <a:ext cx="8194895" cy="4592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115465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C8A50A-53CD-4E60-A18D-C406CF898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Математика</a:t>
            </a:r>
          </a:p>
        </p:txBody>
      </p:sp>
      <p:pic>
        <p:nvPicPr>
          <p:cNvPr id="5" name="Picture 2" descr="https://lh4.googleusercontent.com/b2Q1hTOK4Nu1URFQuaPkyG4eVMQJxvcdmgomJ3y5ns3kwbuRYNiwV9mbXHKQdm5iRK229IA5nS_Vct6T-jzZdCvlLXKfJ4dGUnh8SOmUmuWHQR-6bAXp0oy54YYwf7aJjgO0SnCP">
            <a:extLst>
              <a:ext uri="{FF2B5EF4-FFF2-40B4-BE49-F238E27FC236}">
                <a16:creationId xmlns:a16="http://schemas.microsoft.com/office/drawing/2014/main" id="{ACEC6882-6C60-EBA1-4CA2-1929314A48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144" y="1475183"/>
            <a:ext cx="10255713" cy="5028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008024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C8A50A-53CD-4E60-A18D-C406CF898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Picture 2" descr="https://lh6.googleusercontent.com/XQS1ot0kgEAoneOLkryOwB5fwlvSDEDXCqx7Ok9ee5xh1BsOVyPErCV5j3mX-8yzFXHdgVar86F6xl5S1n097zIBu-M8Ywa5nUbtWG0tMagg8ngPz8WOPFpgnbiJTKW01tHSnwb7">
            <a:extLst>
              <a:ext uri="{FF2B5EF4-FFF2-40B4-BE49-F238E27FC236}">
                <a16:creationId xmlns:a16="http://schemas.microsoft.com/office/drawing/2014/main" id="{6DF1EC5D-AC42-CE21-53EB-E279700598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1500" y="160422"/>
            <a:ext cx="6559383" cy="6570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84797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14006F-7E1A-6863-E3DF-6D9110ECC4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7E89992-C9A6-685C-5903-CDE5B3E28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122" name="Picture 2" descr="По вертикали - процент людей, сдававших реальный экзамен хуже, чем GPT-4 (зелёный) / GPT-3.5 (синий). Чем выше столбик - тем лучше.">
            <a:extLst>
              <a:ext uri="{FF2B5EF4-FFF2-40B4-BE49-F238E27FC236}">
                <a16:creationId xmlns:a16="http://schemas.microsoft.com/office/drawing/2014/main" id="{AD64CA85-2440-A105-6C63-6559E2F69A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4625" y="0"/>
            <a:ext cx="93027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025166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D5E93B8E-7749-449D-B8D0-1A79ABAC779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FF676C2-8B4A-404C-866D-86294C365F9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CA240D3A-C612-4462-8A1D-B82785BBAB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852411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6862B80-A97E-ADF5-8265-5ECB40107D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Смысл даёт не ИИ, а человек</a:t>
            </a:r>
          </a:p>
        </p:txBody>
      </p:sp>
    </p:spTree>
    <p:extLst>
      <p:ext uri="{BB962C8B-B14F-4D97-AF65-F5344CB8AC3E}">
        <p14:creationId xmlns:p14="http://schemas.microsoft.com/office/powerpoint/2010/main" val="24779524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26A3A87D-2FC8-7F7F-1CE0-979A7A32DD3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60194" y="3105834"/>
            <a:ext cx="5043901" cy="646331"/>
          </a:xfrm>
        </p:spPr>
        <p:txBody>
          <a:bodyPr/>
          <a:lstStyle/>
          <a:p>
            <a:r>
              <a:rPr lang="ru-RU" dirty="0"/>
              <a:t>Терминология</a:t>
            </a:r>
          </a:p>
        </p:txBody>
      </p:sp>
    </p:spTree>
    <p:extLst>
      <p:ext uri="{BB962C8B-B14F-4D97-AF65-F5344CB8AC3E}">
        <p14:creationId xmlns:p14="http://schemas.microsoft.com/office/powerpoint/2010/main" val="22498701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38731801-633D-F922-71C0-D9A9B643B4DA}"/>
              </a:ext>
            </a:extLst>
          </p:cNvPr>
          <p:cNvCxnSpPr/>
          <p:nvPr/>
        </p:nvCxnSpPr>
        <p:spPr>
          <a:xfrm>
            <a:off x="6100175" y="1362478"/>
            <a:ext cx="0" cy="4171168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B6D74BA8-E579-4573-6E79-B3B951CD1604}"/>
              </a:ext>
            </a:extLst>
          </p:cNvPr>
          <p:cNvCxnSpPr/>
          <p:nvPr/>
        </p:nvCxnSpPr>
        <p:spPr>
          <a:xfrm>
            <a:off x="2198317" y="3416747"/>
            <a:ext cx="7803715" cy="0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AC23B8C-1945-7DC7-90EE-E510CA3FD0DD}"/>
              </a:ext>
            </a:extLst>
          </p:cNvPr>
          <p:cNvSpPr txBox="1"/>
          <p:nvPr/>
        </p:nvSpPr>
        <p:spPr>
          <a:xfrm>
            <a:off x="559191" y="767094"/>
            <a:ext cx="19500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/>
              <a:t>Подготовка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7420B3-F2B1-5FA1-6F97-EDA87E3A0019}"/>
              </a:ext>
            </a:extLst>
          </p:cNvPr>
          <p:cNvSpPr txBox="1"/>
          <p:nvPr/>
        </p:nvSpPr>
        <p:spPr>
          <a:xfrm>
            <a:off x="559191" y="1318241"/>
            <a:ext cx="13679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Training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4095830057"/>
      </p:ext>
    </p:extLst>
  </p:cSld>
  <p:clrMapOvr>
    <a:masterClrMapping/>
  </p:clrMapOvr>
</p:sld>
</file>

<file path=ppt/theme/theme1.xml><?xml version="1.0" encoding="utf-8"?>
<a:theme xmlns:a="http://schemas.openxmlformats.org/drawingml/2006/main" name="Шаблон МИФИ">
  <a:themeElements>
    <a:clrScheme name="Другая 7">
      <a:dk1>
        <a:srgbClr val="171616"/>
      </a:dk1>
      <a:lt1>
        <a:srgbClr val="FFFFFF"/>
      </a:lt1>
      <a:dk2>
        <a:srgbClr val="0055BB"/>
      </a:dk2>
      <a:lt2>
        <a:srgbClr val="E2E2E2"/>
      </a:lt2>
      <a:accent1>
        <a:srgbClr val="0055BB"/>
      </a:accent1>
      <a:accent2>
        <a:srgbClr val="00BBEE"/>
      </a:accent2>
      <a:accent3>
        <a:srgbClr val="FF5000"/>
      </a:accent3>
      <a:accent4>
        <a:srgbClr val="00B050"/>
      </a:accent4>
      <a:accent5>
        <a:srgbClr val="00FFCC"/>
      </a:accent5>
      <a:accent6>
        <a:srgbClr val="FF66CC"/>
      </a:accent6>
      <a:hlink>
        <a:srgbClr val="00BBEE"/>
      </a:hlink>
      <a:folHlink>
        <a:srgbClr val="FFAE89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sz="2800" b="1" dirty="0" smtClean="0">
            <a:solidFill>
              <a:schemeClr val="bg1"/>
            </a:solidFill>
            <a:latin typeface="Montserrat" panose="00000500000000000000" pitchFamily="2" charset="-5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371</TotalTime>
  <Words>241</Words>
  <Application>Microsoft Office PowerPoint</Application>
  <PresentationFormat>Широкоэкранный</PresentationFormat>
  <Paragraphs>125</Paragraphs>
  <Slides>60</Slides>
  <Notes>6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60</vt:i4>
      </vt:variant>
    </vt:vector>
  </HeadingPairs>
  <TitlesOfParts>
    <vt:vector size="64" baseType="lpstr">
      <vt:lpstr>Calibri</vt:lpstr>
      <vt:lpstr>Arial</vt:lpstr>
      <vt:lpstr>Montserrat</vt:lpstr>
      <vt:lpstr>Шаблон МИФИ</vt:lpstr>
      <vt:lpstr>Презентация PowerPoint</vt:lpstr>
      <vt:lpstr>Мировое признание</vt:lpstr>
      <vt:lpstr>DeepSeek</vt:lpstr>
      <vt:lpstr>Общая рамка</vt:lpstr>
      <vt:lpstr>Моделирование</vt:lpstr>
      <vt:lpstr>Презентация PowerPoint</vt:lpstr>
      <vt:lpstr>Смысл даёт не ИИ, а человек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Цена подготовки нейросети в домашних условиях</vt:lpstr>
      <vt:lpstr>Цена подготовки нейросети в домашних условиях</vt:lpstr>
      <vt:lpstr>Размер нейронной сети</vt:lpstr>
      <vt:lpstr>Презентация PowerPoint</vt:lpstr>
      <vt:lpstr>Обучение с учителем</vt:lpstr>
      <vt:lpstr>Обучение с учителем</vt:lpstr>
      <vt:lpstr>Обучение без учителя</vt:lpstr>
      <vt:lpstr>Обучение без учителя</vt:lpstr>
      <vt:lpstr>Обучение с подкреплением</vt:lpstr>
      <vt:lpstr>Презентация PowerPoint</vt:lpstr>
      <vt:lpstr>Нейрон</vt:lpstr>
      <vt:lpstr>Нейросеть</vt:lpstr>
      <vt:lpstr>Свёрточная нейронная сеть</vt:lpstr>
      <vt:lpstr>Свёрточная нейронная сеть</vt:lpstr>
      <vt:lpstr>Рекуррентные сети</vt:lpstr>
      <vt:lpstr>Презентация PowerPoint</vt:lpstr>
      <vt:lpstr>Презентация PowerPoint</vt:lpstr>
      <vt:lpstr>Презентация PowerPoint</vt:lpstr>
      <vt:lpstr>Две концепции машинного обучения</vt:lpstr>
      <vt:lpstr>Презентация PowerPoint</vt:lpstr>
      <vt:lpstr>Презентация PowerPoint</vt:lpstr>
      <vt:lpstr>«Доисторический» период</vt:lpstr>
      <vt:lpstr>Эволюция идей</vt:lpstr>
      <vt:lpstr>История нейронных сетей</vt:lpstr>
      <vt:lpstr>Современные границы</vt:lpstr>
      <vt:lpstr>Трансформеры!</vt:lpstr>
      <vt:lpstr>Компьютер против человека</vt:lpstr>
      <vt:lpstr>Вычислительная сложность</vt:lpstr>
      <vt:lpstr>Вычислительная сложность</vt:lpstr>
      <vt:lpstr>ChatGPT</vt:lpstr>
      <vt:lpstr>Типы моделей</vt:lpstr>
      <vt:lpstr>KAN</vt:lpstr>
      <vt:lpstr>Презентация PowerPoint</vt:lpstr>
      <vt:lpstr>Этика</vt:lpstr>
      <vt:lpstr>Цель</vt:lpstr>
      <vt:lpstr>Математика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Влад Замахаев</dc:creator>
  <cp:lastModifiedBy>Алексей Егоров</cp:lastModifiedBy>
  <cp:revision>55</cp:revision>
  <dcterms:created xsi:type="dcterms:W3CDTF">2020-05-28T16:18:16Z</dcterms:created>
  <dcterms:modified xsi:type="dcterms:W3CDTF">2025-08-24T10:18:07Z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</Properties>
</file>